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3" r:id="rId2"/>
    <p:sldId id="261" r:id="rId3"/>
    <p:sldId id="264" r:id="rId4"/>
    <p:sldId id="260" r:id="rId5"/>
    <p:sldId id="262" r:id="rId6"/>
    <p:sldId id="265" r:id="rId7"/>
    <p:sldId id="266" r:id="rId8"/>
    <p:sldId id="267" r:id="rId9"/>
    <p:sldId id="268" r:id="rId10"/>
    <p:sldId id="269" r:id="rId11"/>
    <p:sldId id="270" r:id="rId12"/>
    <p:sldId id="271" r:id="rId13"/>
    <p:sldId id="272" r:id="rId14"/>
    <p:sldId id="273" r:id="rId15"/>
    <p:sldId id="275" r:id="rId16"/>
    <p:sldId id="276" r:id="rId17"/>
    <p:sldId id="277" r:id="rId18"/>
    <p:sldId id="279"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C080E6-DBEC-4353-B79C-2C06FDFD4B38}" v="1" dt="2020-12-17T06:42:30.981"/>
    <p1510:client id="{47A904F8-E1D0-425C-B1BF-2B16B5EF48EF}" v="3" dt="2020-12-17T05:51:54.580"/>
    <p1510:client id="{62F5FE3A-9800-F546-8573-6C55B5042746}" v="15" dt="2020-12-17T02:43:21.890"/>
    <p1510:client id="{6E386AB3-068C-4E2A-8375-220830EA017E}" v="14" dt="2020-12-17T06:39:24.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82"/>
    <p:restoredTop sz="39815"/>
  </p:normalViewPr>
  <p:slideViewPr>
    <p:cSldViewPr snapToGrid="0">
      <p:cViewPr varScale="1">
        <p:scale>
          <a:sx n="40" d="100"/>
          <a:sy n="40" d="100"/>
        </p:scale>
        <p:origin x="18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ideep Chakraborti" userId="S::chakraborti.m@northeastern.edu::f663bcf7-d273-4d1f-8014-608bde63356f" providerId="AD" clId="Web-{05C080E6-DBEC-4353-B79C-2C06FDFD4B38}"/>
    <pc:docChg chg="modSld">
      <pc:chgData name="Monideep Chakraborti" userId="S::chakraborti.m@northeastern.edu::f663bcf7-d273-4d1f-8014-608bde63356f" providerId="AD" clId="Web-{05C080E6-DBEC-4353-B79C-2C06FDFD4B38}" dt="2020-12-17T06:44:33.607" v="3"/>
      <pc:docMkLst>
        <pc:docMk/>
      </pc:docMkLst>
      <pc:sldChg chg="modNotes">
        <pc:chgData name="Monideep Chakraborti" userId="S::chakraborti.m@northeastern.edu::f663bcf7-d273-4d1f-8014-608bde63356f" providerId="AD" clId="Web-{05C080E6-DBEC-4353-B79C-2C06FDFD4B38}" dt="2020-12-17T06:44:33.607" v="3"/>
        <pc:sldMkLst>
          <pc:docMk/>
          <pc:sldMk cId="4147964944" sldId="273"/>
        </pc:sldMkLst>
      </pc:sldChg>
      <pc:sldChg chg="modNotes">
        <pc:chgData name="Monideep Chakraborti" userId="S::chakraborti.m@northeastern.edu::f663bcf7-d273-4d1f-8014-608bde63356f" providerId="AD" clId="Web-{05C080E6-DBEC-4353-B79C-2C06FDFD4B38}" dt="2020-12-17T06:42:30.981" v="1"/>
        <pc:sldMkLst>
          <pc:docMk/>
          <pc:sldMk cId="4059765557" sldId="279"/>
        </pc:sldMkLst>
      </pc:sldChg>
    </pc:docChg>
  </pc:docChgLst>
  <pc:docChgLst>
    <pc:chgData name="Carey Guerin-Oliver" userId="S::guerin-oliver.c@northeastern.edu::45fc62f8-6659-4c70-b857-50e7b19ca532" providerId="AD" clId="Web-{FA53D733-7591-4444-BB01-435A938D1BB2}"/>
    <pc:docChg chg="modSld">
      <pc:chgData name="Carey Guerin-Oliver" userId="S::guerin-oliver.c@northeastern.edu::45fc62f8-6659-4c70-b857-50e7b19ca532" providerId="AD" clId="Web-{FA53D733-7591-4444-BB01-435A938D1BB2}" dt="2020-12-17T05:16:06.246" v="2"/>
      <pc:docMkLst>
        <pc:docMk/>
      </pc:docMkLst>
      <pc:sldChg chg="modNotes">
        <pc:chgData name="Carey Guerin-Oliver" userId="S::guerin-oliver.c@northeastern.edu::45fc62f8-6659-4c70-b857-50e7b19ca532" providerId="AD" clId="Web-{FA53D733-7591-4444-BB01-435A938D1BB2}" dt="2020-12-17T05:16:06.246" v="2"/>
        <pc:sldMkLst>
          <pc:docMk/>
          <pc:sldMk cId="1182039459" sldId="260"/>
        </pc:sldMkLst>
      </pc:sldChg>
    </pc:docChg>
  </pc:docChgLst>
  <pc:docChgLst>
    <pc:chgData name="Carey Guerin-Oliver" userId="S::guerin-oliver.c@northeastern.edu::45fc62f8-6659-4c70-b857-50e7b19ca532" providerId="AD" clId="Web-{4F6642CD-94CD-4C1A-9377-0049F4365784}"/>
    <pc:docChg chg="modSld">
      <pc:chgData name="Carey Guerin-Oliver" userId="S::guerin-oliver.c@northeastern.edu::45fc62f8-6659-4c70-b857-50e7b19ca532" providerId="AD" clId="Web-{4F6642CD-94CD-4C1A-9377-0049F4365784}" dt="2020-12-16T23:35:10.747" v="0"/>
      <pc:docMkLst>
        <pc:docMk/>
      </pc:docMkLst>
      <pc:sldChg chg="modNotes">
        <pc:chgData name="Carey Guerin-Oliver" userId="S::guerin-oliver.c@northeastern.edu::45fc62f8-6659-4c70-b857-50e7b19ca532" providerId="AD" clId="Web-{4F6642CD-94CD-4C1A-9377-0049F4365784}" dt="2020-12-16T23:35:10.747" v="0"/>
        <pc:sldMkLst>
          <pc:docMk/>
          <pc:sldMk cId="3036393332" sldId="264"/>
        </pc:sldMkLst>
      </pc:sldChg>
    </pc:docChg>
  </pc:docChgLst>
  <pc:docChgLst>
    <pc:chgData name="Monideep Chakraborti" userId="S::chakraborti.m@northeastern.edu::f663bcf7-d273-4d1f-8014-608bde63356f" providerId="AD" clId="Web-{47A904F8-E1D0-425C-B1BF-2B16B5EF48EF}"/>
    <pc:docChg chg="delSld modSld">
      <pc:chgData name="Monideep Chakraborti" userId="S::chakraborti.m@northeastern.edu::f663bcf7-d273-4d1f-8014-608bde63356f" providerId="AD" clId="Web-{47A904F8-E1D0-425C-B1BF-2B16B5EF48EF}" dt="2020-12-17T05:52:08.705" v="20"/>
      <pc:docMkLst>
        <pc:docMk/>
      </pc:docMkLst>
      <pc:sldChg chg="modNotes">
        <pc:chgData name="Monideep Chakraborti" userId="S::chakraborti.m@northeastern.edu::f663bcf7-d273-4d1f-8014-608bde63356f" providerId="AD" clId="Web-{47A904F8-E1D0-425C-B1BF-2B16B5EF48EF}" dt="2020-12-17T05:48:57.332" v="4"/>
        <pc:sldMkLst>
          <pc:docMk/>
          <pc:sldMk cId="4203264993" sldId="272"/>
        </pc:sldMkLst>
      </pc:sldChg>
      <pc:sldChg chg="modNotes">
        <pc:chgData name="Monideep Chakraborti" userId="S::chakraborti.m@northeastern.edu::f663bcf7-d273-4d1f-8014-608bde63356f" providerId="AD" clId="Web-{47A904F8-E1D0-425C-B1BF-2B16B5EF48EF}" dt="2020-12-17T05:49:24.956" v="7"/>
        <pc:sldMkLst>
          <pc:docMk/>
          <pc:sldMk cId="4147964944" sldId="273"/>
        </pc:sldMkLst>
      </pc:sldChg>
      <pc:sldChg chg="modNotes">
        <pc:chgData name="Monideep Chakraborti" userId="S::chakraborti.m@northeastern.edu::f663bcf7-d273-4d1f-8014-608bde63356f" providerId="AD" clId="Web-{47A904F8-E1D0-425C-B1BF-2B16B5EF48EF}" dt="2020-12-17T05:52:08.705" v="20"/>
        <pc:sldMkLst>
          <pc:docMk/>
          <pc:sldMk cId="3675535535" sldId="274"/>
        </pc:sldMkLst>
      </pc:sldChg>
      <pc:sldChg chg="modNotes">
        <pc:chgData name="Monideep Chakraborti" userId="S::chakraborti.m@northeastern.edu::f663bcf7-d273-4d1f-8014-608bde63356f" providerId="AD" clId="Web-{47A904F8-E1D0-425C-B1BF-2B16B5EF48EF}" dt="2020-12-17T05:50:05.456" v="10"/>
        <pc:sldMkLst>
          <pc:docMk/>
          <pc:sldMk cId="3204177004" sldId="275"/>
        </pc:sldMkLst>
      </pc:sldChg>
      <pc:sldChg chg="modNotes">
        <pc:chgData name="Monideep Chakraborti" userId="S::chakraborti.m@northeastern.edu::f663bcf7-d273-4d1f-8014-608bde63356f" providerId="AD" clId="Web-{47A904F8-E1D0-425C-B1BF-2B16B5EF48EF}" dt="2020-12-17T05:50:39.752" v="12"/>
        <pc:sldMkLst>
          <pc:docMk/>
          <pc:sldMk cId="1436585882" sldId="276"/>
        </pc:sldMkLst>
      </pc:sldChg>
      <pc:sldChg chg="modNotes">
        <pc:chgData name="Monideep Chakraborti" userId="S::chakraborti.m@northeastern.edu::f663bcf7-d273-4d1f-8014-608bde63356f" providerId="AD" clId="Web-{47A904F8-E1D0-425C-B1BF-2B16B5EF48EF}" dt="2020-12-17T05:51:54.346" v="15"/>
        <pc:sldMkLst>
          <pc:docMk/>
          <pc:sldMk cId="3815810065" sldId="277"/>
        </pc:sldMkLst>
      </pc:sldChg>
      <pc:sldChg chg="del">
        <pc:chgData name="Monideep Chakraborti" userId="S::chakraborti.m@northeastern.edu::f663bcf7-d273-4d1f-8014-608bde63356f" providerId="AD" clId="Web-{47A904F8-E1D0-425C-B1BF-2B16B5EF48EF}" dt="2020-12-17T05:51:54.580" v="18"/>
        <pc:sldMkLst>
          <pc:docMk/>
          <pc:sldMk cId="4210626169" sldId="278"/>
        </pc:sldMkLst>
      </pc:sldChg>
      <pc:sldChg chg="modNotes">
        <pc:chgData name="Monideep Chakraborti" userId="S::chakraborti.m@northeastern.edu::f663bcf7-d273-4d1f-8014-608bde63356f" providerId="AD" clId="Web-{47A904F8-E1D0-425C-B1BF-2B16B5EF48EF}" dt="2020-12-17T05:51:54.549" v="17"/>
        <pc:sldMkLst>
          <pc:docMk/>
          <pc:sldMk cId="4059765557" sldId="279"/>
        </pc:sldMkLst>
      </pc:sldChg>
    </pc:docChg>
  </pc:docChgLst>
  <pc:docChgLst>
    <pc:chgData name="Carey Guerin-Oliver" userId="45fc62f8-6659-4c70-b857-50e7b19ca532" providerId="ADAL" clId="{62F5FE3A-9800-F546-8573-6C55B5042746}"/>
    <pc:docChg chg="custSel modSld">
      <pc:chgData name="Carey Guerin-Oliver" userId="45fc62f8-6659-4c70-b857-50e7b19ca532" providerId="ADAL" clId="{62F5FE3A-9800-F546-8573-6C55B5042746}" dt="2020-12-17T02:44:46.219" v="658" actId="20577"/>
      <pc:docMkLst>
        <pc:docMk/>
      </pc:docMkLst>
      <pc:sldChg chg="modNotesTx">
        <pc:chgData name="Carey Guerin-Oliver" userId="45fc62f8-6659-4c70-b857-50e7b19ca532" providerId="ADAL" clId="{62F5FE3A-9800-F546-8573-6C55B5042746}" dt="2020-12-17T02:44:46.219" v="658" actId="20577"/>
        <pc:sldMkLst>
          <pc:docMk/>
          <pc:sldMk cId="1889200666" sldId="261"/>
        </pc:sldMkLst>
      </pc:sldChg>
      <pc:sldChg chg="addSp delSp modSp mod">
        <pc:chgData name="Carey Guerin-Oliver" userId="45fc62f8-6659-4c70-b857-50e7b19ca532" providerId="ADAL" clId="{62F5FE3A-9800-F546-8573-6C55B5042746}" dt="2020-12-17T00:31:14.654" v="4" actId="1076"/>
        <pc:sldMkLst>
          <pc:docMk/>
          <pc:sldMk cId="331993695" sldId="267"/>
        </pc:sldMkLst>
        <pc:spChg chg="add mod">
          <ac:chgData name="Carey Guerin-Oliver" userId="45fc62f8-6659-4c70-b857-50e7b19ca532" providerId="ADAL" clId="{62F5FE3A-9800-F546-8573-6C55B5042746}" dt="2020-12-17T00:31:14.654" v="4" actId="1076"/>
          <ac:spMkLst>
            <pc:docMk/>
            <pc:sldMk cId="331993695" sldId="267"/>
            <ac:spMk id="2" creationId="{2BBC78D5-E9BC-2745-BE87-02C6BDE7EAC3}"/>
          </ac:spMkLst>
        </pc:spChg>
        <pc:picChg chg="del">
          <ac:chgData name="Carey Guerin-Oliver" userId="45fc62f8-6659-4c70-b857-50e7b19ca532" providerId="ADAL" clId="{62F5FE3A-9800-F546-8573-6C55B5042746}" dt="2020-12-17T00:31:01.515" v="0" actId="478"/>
          <ac:picMkLst>
            <pc:docMk/>
            <pc:sldMk cId="331993695" sldId="267"/>
            <ac:picMk id="3" creationId="{E0706729-71A0-8F44-92C3-4D83C9267C13}"/>
          </ac:picMkLst>
        </pc:picChg>
      </pc:sldChg>
      <pc:sldChg chg="addSp delSp modSp mod">
        <pc:chgData name="Carey Guerin-Oliver" userId="45fc62f8-6659-4c70-b857-50e7b19ca532" providerId="ADAL" clId="{62F5FE3A-9800-F546-8573-6C55B5042746}" dt="2020-12-17T00:58:34.320" v="11" actId="1076"/>
        <pc:sldMkLst>
          <pc:docMk/>
          <pc:sldMk cId="106314749" sldId="268"/>
        </pc:sldMkLst>
        <pc:picChg chg="add mod">
          <ac:chgData name="Carey Guerin-Oliver" userId="45fc62f8-6659-4c70-b857-50e7b19ca532" providerId="ADAL" clId="{62F5FE3A-9800-F546-8573-6C55B5042746}" dt="2020-12-17T00:58:34.320" v="11" actId="1076"/>
          <ac:picMkLst>
            <pc:docMk/>
            <pc:sldMk cId="106314749" sldId="268"/>
            <ac:picMk id="3" creationId="{3573C626-EC46-5F47-B755-8FF3E20E3CE3}"/>
          </ac:picMkLst>
        </pc:picChg>
        <pc:picChg chg="del">
          <ac:chgData name="Carey Guerin-Oliver" userId="45fc62f8-6659-4c70-b857-50e7b19ca532" providerId="ADAL" clId="{62F5FE3A-9800-F546-8573-6C55B5042746}" dt="2020-12-17T00:58:20.869" v="8" actId="478"/>
          <ac:picMkLst>
            <pc:docMk/>
            <pc:sldMk cId="106314749" sldId="268"/>
            <ac:picMk id="9" creationId="{EA73F672-828E-0A48-837F-6165910FBEBC}"/>
          </ac:picMkLst>
        </pc:picChg>
      </pc:sldChg>
      <pc:sldChg chg="addSp delSp modSp mod">
        <pc:chgData name="Carey Guerin-Oliver" userId="45fc62f8-6659-4c70-b857-50e7b19ca532" providerId="ADAL" clId="{62F5FE3A-9800-F546-8573-6C55B5042746}" dt="2020-12-17T01:44:58.236" v="186" actId="21"/>
        <pc:sldMkLst>
          <pc:docMk/>
          <pc:sldMk cId="3204177004" sldId="275"/>
        </pc:sldMkLst>
        <pc:spChg chg="add mod">
          <ac:chgData name="Carey Guerin-Oliver" userId="45fc62f8-6659-4c70-b857-50e7b19ca532" providerId="ADAL" clId="{62F5FE3A-9800-F546-8573-6C55B5042746}" dt="2020-12-17T01:44:46.076" v="183" actId="1076"/>
          <ac:spMkLst>
            <pc:docMk/>
            <pc:sldMk cId="3204177004" sldId="275"/>
            <ac:spMk id="7" creationId="{06FA36F1-8D31-F545-A795-BC0CDC72A682}"/>
          </ac:spMkLst>
        </pc:spChg>
        <pc:spChg chg="add del mod">
          <ac:chgData name="Carey Guerin-Oliver" userId="45fc62f8-6659-4c70-b857-50e7b19ca532" providerId="ADAL" clId="{62F5FE3A-9800-F546-8573-6C55B5042746}" dt="2020-12-17T01:44:58.236" v="186" actId="21"/>
          <ac:spMkLst>
            <pc:docMk/>
            <pc:sldMk cId="3204177004" sldId="275"/>
            <ac:spMk id="8" creationId="{00085A0F-8D48-1249-81AF-8A5FB24412C2}"/>
          </ac:spMkLst>
        </pc:spChg>
      </pc:sldChg>
      <pc:sldChg chg="addSp modSp mod">
        <pc:chgData name="Carey Guerin-Oliver" userId="45fc62f8-6659-4c70-b857-50e7b19ca532" providerId="ADAL" clId="{62F5FE3A-9800-F546-8573-6C55B5042746}" dt="2020-12-17T02:06:29.077" v="211" actId="20577"/>
        <pc:sldMkLst>
          <pc:docMk/>
          <pc:sldMk cId="1436585882" sldId="276"/>
        </pc:sldMkLst>
        <pc:spChg chg="add mod">
          <ac:chgData name="Carey Guerin-Oliver" userId="45fc62f8-6659-4c70-b857-50e7b19ca532" providerId="ADAL" clId="{62F5FE3A-9800-F546-8573-6C55B5042746}" dt="2020-12-17T02:06:29.077" v="211" actId="20577"/>
          <ac:spMkLst>
            <pc:docMk/>
            <pc:sldMk cId="1436585882" sldId="276"/>
            <ac:spMk id="8" creationId="{87039153-B7D0-814A-891F-1D77F58F48A0}"/>
          </ac:spMkLst>
        </pc:spChg>
      </pc:sldChg>
      <pc:sldChg chg="addSp delSp modSp mod modNotesTx">
        <pc:chgData name="Carey Guerin-Oliver" userId="45fc62f8-6659-4c70-b857-50e7b19ca532" providerId="ADAL" clId="{62F5FE3A-9800-F546-8573-6C55B5042746}" dt="2020-12-17T02:42:29.012" v="615" actId="20577"/>
        <pc:sldMkLst>
          <pc:docMk/>
          <pc:sldMk cId="3815810065" sldId="277"/>
        </pc:sldMkLst>
        <pc:spChg chg="add del mod">
          <ac:chgData name="Carey Guerin-Oliver" userId="45fc62f8-6659-4c70-b857-50e7b19ca532" providerId="ADAL" clId="{62F5FE3A-9800-F546-8573-6C55B5042746}" dt="2020-12-17T01:03:14.730" v="57"/>
          <ac:spMkLst>
            <pc:docMk/>
            <pc:sldMk cId="3815810065" sldId="277"/>
            <ac:spMk id="12" creationId="{DB2C775E-8C4B-C049-9649-A15FC64DE720}"/>
          </ac:spMkLst>
        </pc:spChg>
        <pc:spChg chg="add mod">
          <ac:chgData name="Carey Guerin-Oliver" userId="45fc62f8-6659-4c70-b857-50e7b19ca532" providerId="ADAL" clId="{62F5FE3A-9800-F546-8573-6C55B5042746}" dt="2020-12-17T02:07:37.413" v="229" actId="20577"/>
          <ac:spMkLst>
            <pc:docMk/>
            <pc:sldMk cId="3815810065" sldId="277"/>
            <ac:spMk id="24" creationId="{806CAF26-C7E6-1C4B-9E79-3DC571808414}"/>
          </ac:spMkLst>
        </pc:spChg>
        <pc:cxnChg chg="add mod">
          <ac:chgData name="Carey Guerin-Oliver" userId="45fc62f8-6659-4c70-b857-50e7b19ca532" providerId="ADAL" clId="{62F5FE3A-9800-F546-8573-6C55B5042746}" dt="2020-12-17T01:05:10.109" v="87" actId="692"/>
          <ac:cxnSpMkLst>
            <pc:docMk/>
            <pc:sldMk cId="3815810065" sldId="277"/>
            <ac:cxnSpMk id="5" creationId="{2F659C8D-978A-8141-9C0F-7D1458D1638E}"/>
          </ac:cxnSpMkLst>
        </pc:cxnChg>
        <pc:cxnChg chg="add mod">
          <ac:chgData name="Carey Guerin-Oliver" userId="45fc62f8-6659-4c70-b857-50e7b19ca532" providerId="ADAL" clId="{62F5FE3A-9800-F546-8573-6C55B5042746}" dt="2020-12-17T01:05:17.160" v="97" actId="692"/>
          <ac:cxnSpMkLst>
            <pc:docMk/>
            <pc:sldMk cId="3815810065" sldId="277"/>
            <ac:cxnSpMk id="18" creationId="{72093160-F983-FA49-BB67-514DBC965ADD}"/>
          </ac:cxnSpMkLst>
        </pc:cxnChg>
        <pc:cxnChg chg="add mod">
          <ac:chgData name="Carey Guerin-Oliver" userId="45fc62f8-6659-4c70-b857-50e7b19ca532" providerId="ADAL" clId="{62F5FE3A-9800-F546-8573-6C55B5042746}" dt="2020-12-17T01:05:22.917" v="105" actId="692"/>
          <ac:cxnSpMkLst>
            <pc:docMk/>
            <pc:sldMk cId="3815810065" sldId="277"/>
            <ac:cxnSpMk id="19" creationId="{DDFC76EE-60EC-834F-B966-6E932E8528EC}"/>
          </ac:cxnSpMkLst>
        </pc:cxnChg>
        <pc:cxnChg chg="add mod">
          <ac:chgData name="Carey Guerin-Oliver" userId="45fc62f8-6659-4c70-b857-50e7b19ca532" providerId="ADAL" clId="{62F5FE3A-9800-F546-8573-6C55B5042746}" dt="2020-12-17T01:05:30.940" v="113" actId="692"/>
          <ac:cxnSpMkLst>
            <pc:docMk/>
            <pc:sldMk cId="3815810065" sldId="277"/>
            <ac:cxnSpMk id="20" creationId="{C4454BEF-7683-F54D-8267-609E81F9A5B3}"/>
          </ac:cxnSpMkLst>
        </pc:cxnChg>
        <pc:cxnChg chg="add mod">
          <ac:chgData name="Carey Guerin-Oliver" userId="45fc62f8-6659-4c70-b857-50e7b19ca532" providerId="ADAL" clId="{62F5FE3A-9800-F546-8573-6C55B5042746}" dt="2020-12-17T01:05:36.601" v="121" actId="692"/>
          <ac:cxnSpMkLst>
            <pc:docMk/>
            <pc:sldMk cId="3815810065" sldId="277"/>
            <ac:cxnSpMk id="22" creationId="{C0CFC4C3-19C3-754D-BA19-8B228474BC3C}"/>
          </ac:cxnSpMkLst>
        </pc:cxnChg>
      </pc:sldChg>
    </pc:docChg>
  </pc:docChgLst>
  <pc:docChgLst>
    <pc:chgData name="Carey Guerin-Oliver" userId="S::guerin-oliver.c@northeastern.edu::45fc62f8-6659-4c70-b857-50e7b19ca532" providerId="AD" clId="Web-{6E386AB3-068C-4E2A-8375-220830EA017E}"/>
    <pc:docChg chg="modSld">
      <pc:chgData name="Carey Guerin-Oliver" userId="S::guerin-oliver.c@northeastern.edu::45fc62f8-6659-4c70-b857-50e7b19ca532" providerId="AD" clId="Web-{6E386AB3-068C-4E2A-8375-220830EA017E}" dt="2020-12-17T06:44:03.340" v="127"/>
      <pc:docMkLst>
        <pc:docMk/>
      </pc:docMkLst>
      <pc:sldChg chg="modNotes">
        <pc:chgData name="Carey Guerin-Oliver" userId="S::guerin-oliver.c@northeastern.edu::45fc62f8-6659-4c70-b857-50e7b19ca532" providerId="AD" clId="Web-{6E386AB3-068C-4E2A-8375-220830EA017E}" dt="2020-12-17T06:19:30.576" v="39"/>
        <pc:sldMkLst>
          <pc:docMk/>
          <pc:sldMk cId="1182039459" sldId="260"/>
        </pc:sldMkLst>
      </pc:sldChg>
      <pc:sldChg chg="modNotes">
        <pc:chgData name="Carey Guerin-Oliver" userId="S::guerin-oliver.c@northeastern.edu::45fc62f8-6659-4c70-b857-50e7b19ca532" providerId="AD" clId="Web-{6E386AB3-068C-4E2A-8375-220830EA017E}" dt="2020-12-17T06:03:57.915" v="28"/>
        <pc:sldMkLst>
          <pc:docMk/>
          <pc:sldMk cId="419463637" sldId="266"/>
        </pc:sldMkLst>
      </pc:sldChg>
      <pc:sldChg chg="modNotes">
        <pc:chgData name="Carey Guerin-Oliver" userId="S::guerin-oliver.c@northeastern.edu::45fc62f8-6659-4c70-b857-50e7b19ca532" providerId="AD" clId="Web-{6E386AB3-068C-4E2A-8375-220830EA017E}" dt="2020-12-17T06:20:50.424" v="42"/>
        <pc:sldMkLst>
          <pc:docMk/>
          <pc:sldMk cId="106314749" sldId="268"/>
        </pc:sldMkLst>
      </pc:sldChg>
      <pc:sldChg chg="modSp modNotes">
        <pc:chgData name="Carey Guerin-Oliver" userId="S::guerin-oliver.c@northeastern.edu::45fc62f8-6659-4c70-b857-50e7b19ca532" providerId="AD" clId="Web-{6E386AB3-068C-4E2A-8375-220830EA017E}" dt="2020-12-17T06:22:35.555" v="47"/>
        <pc:sldMkLst>
          <pc:docMk/>
          <pc:sldMk cId="3808590279" sldId="270"/>
        </pc:sldMkLst>
        <pc:picChg chg="mod modCrop">
          <ac:chgData name="Carey Guerin-Oliver" userId="S::guerin-oliver.c@northeastern.edu::45fc62f8-6659-4c70-b857-50e7b19ca532" providerId="AD" clId="Web-{6E386AB3-068C-4E2A-8375-220830EA017E}" dt="2020-12-17T06:22:20.164" v="45"/>
          <ac:picMkLst>
            <pc:docMk/>
            <pc:sldMk cId="3808590279" sldId="270"/>
            <ac:picMk id="3" creationId="{E84F46D8-F31A-3440-A340-915C8A4C11B8}"/>
          </ac:picMkLst>
        </pc:picChg>
      </pc:sldChg>
      <pc:sldChg chg="modNotes">
        <pc:chgData name="Carey Guerin-Oliver" userId="S::guerin-oliver.c@northeastern.edu::45fc62f8-6659-4c70-b857-50e7b19ca532" providerId="AD" clId="Web-{6E386AB3-068C-4E2A-8375-220830EA017E}" dt="2020-12-17T06:44:03.340" v="127"/>
        <pc:sldMkLst>
          <pc:docMk/>
          <pc:sldMk cId="4147964944" sldId="273"/>
        </pc:sldMkLst>
      </pc:sldChg>
      <pc:sldChg chg="modNotes">
        <pc:chgData name="Carey Guerin-Oliver" userId="S::guerin-oliver.c@northeastern.edu::45fc62f8-6659-4c70-b857-50e7b19ca532" providerId="AD" clId="Web-{6E386AB3-068C-4E2A-8375-220830EA017E}" dt="2020-12-17T06:25:50.175" v="104"/>
        <pc:sldMkLst>
          <pc:docMk/>
          <pc:sldMk cId="3675535535" sldId="274"/>
        </pc:sldMkLst>
      </pc:sldChg>
      <pc:sldChg chg="delSp">
        <pc:chgData name="Carey Guerin-Oliver" userId="S::guerin-oliver.c@northeastern.edu::45fc62f8-6659-4c70-b857-50e7b19ca532" providerId="AD" clId="Web-{6E386AB3-068C-4E2A-8375-220830EA017E}" dt="2020-12-17T06:05:05.200" v="34"/>
        <pc:sldMkLst>
          <pc:docMk/>
          <pc:sldMk cId="3204177004" sldId="275"/>
        </pc:sldMkLst>
        <pc:spChg chg="del">
          <ac:chgData name="Carey Guerin-Oliver" userId="S::guerin-oliver.c@northeastern.edu::45fc62f8-6659-4c70-b857-50e7b19ca532" providerId="AD" clId="Web-{6E386AB3-068C-4E2A-8375-220830EA017E}" dt="2020-12-17T06:05:05.200" v="34"/>
          <ac:spMkLst>
            <pc:docMk/>
            <pc:sldMk cId="3204177004" sldId="275"/>
            <ac:spMk id="7" creationId="{06FA36F1-8D31-F545-A795-BC0CDC72A682}"/>
          </ac:spMkLst>
        </pc:spChg>
      </pc:sldChg>
      <pc:sldChg chg="delSp modSp modNotes">
        <pc:chgData name="Carey Guerin-Oliver" userId="S::guerin-oliver.c@northeastern.edu::45fc62f8-6659-4c70-b857-50e7b19ca532" providerId="AD" clId="Web-{6E386AB3-068C-4E2A-8375-220830EA017E}" dt="2020-12-17T06:39:50.346" v="123"/>
        <pc:sldMkLst>
          <pc:docMk/>
          <pc:sldMk cId="1436585882" sldId="276"/>
        </pc:sldMkLst>
        <pc:spChg chg="del mod">
          <ac:chgData name="Carey Guerin-Oliver" userId="S::guerin-oliver.c@northeastern.edu::45fc62f8-6659-4c70-b857-50e7b19ca532" providerId="AD" clId="Web-{6E386AB3-068C-4E2A-8375-220830EA017E}" dt="2020-12-17T06:05:00.137" v="33"/>
          <ac:spMkLst>
            <pc:docMk/>
            <pc:sldMk cId="1436585882" sldId="276"/>
            <ac:spMk id="8" creationId="{87039153-B7D0-814A-891F-1D77F58F48A0}"/>
          </ac:spMkLst>
        </pc:spChg>
      </pc:sldChg>
      <pc:sldChg chg="delSp modNotes">
        <pc:chgData name="Carey Guerin-Oliver" userId="S::guerin-oliver.c@northeastern.edu::45fc62f8-6659-4c70-b857-50e7b19ca532" providerId="AD" clId="Web-{6E386AB3-068C-4E2A-8375-220830EA017E}" dt="2020-12-17T06:39:18.750" v="121"/>
        <pc:sldMkLst>
          <pc:docMk/>
          <pc:sldMk cId="3815810065" sldId="277"/>
        </pc:sldMkLst>
        <pc:spChg chg="del">
          <ac:chgData name="Carey Guerin-Oliver" userId="S::guerin-oliver.c@northeastern.edu::45fc62f8-6659-4c70-b857-50e7b19ca532" providerId="AD" clId="Web-{6E386AB3-068C-4E2A-8375-220830EA017E}" dt="2020-12-17T06:04:49.043" v="29"/>
          <ac:spMkLst>
            <pc:docMk/>
            <pc:sldMk cId="3815810065" sldId="277"/>
            <ac:spMk id="24" creationId="{806CAF26-C7E6-1C4B-9E79-3DC5718084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FCA179-1C0D-D540-987D-C1F1612EBDBE}" type="datetimeFigureOut">
              <a:rPr lang="en-US" smtClean="0"/>
              <a:t>12/17/20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75785-B839-CF47-A87C-837DA3E0FE1C}" type="slidenum">
              <a:rPr lang="en-US" smtClean="0"/>
              <a:t>‹#›</a:t>
            </a:fld>
            <a:endParaRPr lang="en-US"/>
          </a:p>
        </p:txBody>
      </p:sp>
    </p:spTree>
    <p:extLst>
      <p:ext uri="{BB962C8B-B14F-4D97-AF65-F5344CB8AC3E}">
        <p14:creationId xmlns:p14="http://schemas.microsoft.com/office/powerpoint/2010/main" val="4241629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p:txBody>
      </p:sp>
      <p:sp>
        <p:nvSpPr>
          <p:cNvPr id="4" name="Slide Number Placeholder 3"/>
          <p:cNvSpPr>
            <a:spLocks noGrp="1"/>
          </p:cNvSpPr>
          <p:nvPr>
            <p:ph type="sldNum" sz="quarter" idx="5"/>
          </p:nvPr>
        </p:nvSpPr>
        <p:spPr/>
        <p:txBody>
          <a:bodyPr/>
          <a:lstStyle/>
          <a:p>
            <a:fld id="{2DC75785-B839-CF47-A87C-837DA3E0FE1C}" type="slidenum">
              <a:rPr lang="en-US" smtClean="0"/>
              <a:t>1</a:t>
            </a:fld>
            <a:endParaRPr lang="en-US"/>
          </a:p>
        </p:txBody>
      </p:sp>
    </p:spTree>
    <p:extLst>
      <p:ext uri="{BB962C8B-B14F-4D97-AF65-F5344CB8AC3E}">
        <p14:creationId xmlns:p14="http://schemas.microsoft.com/office/powerpoint/2010/main" val="1020662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compare the Gini Impurity numbers of the 4 possible nodes, we see that Department has the lowest Gini Impurity.</a:t>
            </a:r>
          </a:p>
          <a:p>
            <a:r>
              <a:rPr lang="en-US"/>
              <a:t>Therefore this is our root node.</a:t>
            </a:r>
          </a:p>
        </p:txBody>
      </p:sp>
      <p:sp>
        <p:nvSpPr>
          <p:cNvPr id="4" name="Slide Number Placeholder 3"/>
          <p:cNvSpPr>
            <a:spLocks noGrp="1"/>
          </p:cNvSpPr>
          <p:nvPr>
            <p:ph type="sldNum" sz="quarter" idx="5"/>
          </p:nvPr>
        </p:nvSpPr>
        <p:spPr/>
        <p:txBody>
          <a:bodyPr/>
          <a:lstStyle/>
          <a:p>
            <a:fld id="{2DC75785-B839-CF47-A87C-837DA3E0FE1C}" type="slidenum">
              <a:rPr lang="en-US" smtClean="0"/>
              <a:t>10</a:t>
            </a:fld>
            <a:endParaRPr lang="en-US"/>
          </a:p>
        </p:txBody>
      </p:sp>
    </p:spTree>
    <p:extLst>
      <p:ext uri="{BB962C8B-B14F-4D97-AF65-F5344CB8AC3E}">
        <p14:creationId xmlns:p14="http://schemas.microsoft.com/office/powerpoint/2010/main" val="279382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our root node determined, we then went through the Gini Impurity calculations again for each possible feature under each of the nodes.</a:t>
            </a:r>
          </a:p>
          <a:p>
            <a:endParaRPr lang="en-US"/>
          </a:p>
          <a:p>
            <a:r>
              <a:rPr lang="en-US"/>
              <a:t>Don’t worry, we won’t go through all the calculations to get to our completed tree. Although we did come across something interesting.</a:t>
            </a:r>
            <a:endParaRPr lang="en-US">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11</a:t>
            </a:fld>
            <a:endParaRPr lang="en-US"/>
          </a:p>
        </p:txBody>
      </p:sp>
    </p:spTree>
    <p:extLst>
      <p:ext uri="{BB962C8B-B14F-4D97-AF65-F5344CB8AC3E}">
        <p14:creationId xmlns:p14="http://schemas.microsoft.com/office/powerpoint/2010/main" val="1460523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our Processed Food branch, we came across a tie or when two features had the same Gini Impurity number.</a:t>
            </a:r>
          </a:p>
          <a:p>
            <a:r>
              <a:rPr lang="en-US"/>
              <a:t>In that case, we could either randomly selected a feature as the decision node, or we could create two different versions of our tree.</a:t>
            </a:r>
          </a:p>
          <a:p>
            <a:endParaRPr lang="en-US"/>
          </a:p>
          <a:p>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12</a:t>
            </a:fld>
            <a:endParaRPr lang="en-US"/>
          </a:p>
        </p:txBody>
      </p:sp>
    </p:spTree>
    <p:extLst>
      <p:ext uri="{BB962C8B-B14F-4D97-AF65-F5344CB8AC3E}">
        <p14:creationId xmlns:p14="http://schemas.microsoft.com/office/powerpoint/2010/main" val="380411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Carey: Now that we had a thorough understanding of the mechanics of creating a decision tree, we moved to Python to address the 1.3M row dataset.</a:t>
            </a:r>
            <a:endParaRPr lang="en-US"/>
          </a:p>
          <a:p>
            <a:endParaRPr lang="en-US" b="1"/>
          </a:p>
          <a:p>
            <a:r>
              <a:rPr lang="en-US"/>
              <a:t>Again, breaking down a larger problem into a smaller problem, we first used Python on a 1000 row subset and once we were comfortable with the process, we used it on the full 1.3M dataset.</a:t>
            </a:r>
            <a:endParaRPr lang="en-US">
              <a:cs typeface="Calibri"/>
            </a:endParaRPr>
          </a:p>
          <a:p>
            <a:endParaRPr lang="en-US"/>
          </a:p>
          <a:p>
            <a:r>
              <a:rPr lang="en-US"/>
              <a:t>To create our Python program, we used the Scikit Learn package to build a classification tree, Pandas library to load and manipulate data and the Matplotlib library to help us visualize the decision tree.</a:t>
            </a:r>
          </a:p>
          <a:p>
            <a:r>
              <a:rPr lang="en-US" sz="1200" b="0" i="0" kern="1200">
                <a:solidFill>
                  <a:schemeClr val="tx1"/>
                </a:solidFill>
                <a:effectLst/>
                <a:latin typeface="+mn-lt"/>
                <a:ea typeface="+mn-ea"/>
                <a:cs typeface="+mn-cs"/>
              </a:rPr>
              <a:t> </a:t>
            </a:r>
            <a:endParaRPr lang="en-US">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13</a:t>
            </a:fld>
            <a:endParaRPr lang="en-US"/>
          </a:p>
        </p:txBody>
      </p:sp>
    </p:spTree>
    <p:extLst>
      <p:ext uri="{BB962C8B-B14F-4D97-AF65-F5344CB8AC3E}">
        <p14:creationId xmlns:p14="http://schemas.microsoft.com/office/powerpoint/2010/main" val="1685305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of detail we could go into about the Python process, but we’ll focus on the math we learned in this course.</a:t>
            </a:r>
          </a:p>
          <a:p>
            <a:r>
              <a:rPr lang="en-US" dirty="0"/>
              <a:t>In the Python program, the leaf nodes aren’t just yes or no as was the case in our simple sample. These leaf nodes are blended, but still classified in a meaningful way. </a:t>
            </a:r>
          </a:p>
          <a:p>
            <a:r>
              <a:rPr lang="en-US" dirty="0"/>
              <a:t>Apologies for the image but</a:t>
            </a:r>
            <a:r>
              <a:rPr lang="en-US" dirty="0">
                <a:cs typeface="Calibri"/>
              </a:rPr>
              <a:t> </a:t>
            </a:r>
            <a:r>
              <a:rPr lang="en-US" dirty="0"/>
              <a:t>the dataset had too many nodes even after applying a filter to reduce the maximum leaf nodes.</a:t>
            </a:r>
          </a:p>
          <a:p>
            <a:endParaRPr lang="en-US" dirty="0"/>
          </a:p>
          <a:p>
            <a:r>
              <a:rPr lang="en-US" dirty="0"/>
              <a:t>While writing the code, we classified code into two types: Yes reorder, blue in color and No reorder, orange in color. Also note, darker the node, lower the Gini impurity means purer the node</a:t>
            </a:r>
            <a:endParaRPr lang="en-US" dirty="0">
              <a:cs typeface="Calibri"/>
            </a:endParaRPr>
          </a:p>
          <a:p>
            <a:r>
              <a:rPr lang="en-US" dirty="0"/>
              <a:t>So, we calculated the root node probability to be 60%.</a:t>
            </a:r>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2DC75785-B839-CF47-A87C-837DA3E0FE1C}" type="slidenum">
              <a:rPr lang="en-US" smtClean="0"/>
              <a:t>14</a:t>
            </a:fld>
            <a:endParaRPr lang="en-US"/>
          </a:p>
        </p:txBody>
      </p:sp>
    </p:spTree>
    <p:extLst>
      <p:ext uri="{BB962C8B-B14F-4D97-AF65-F5344CB8AC3E}">
        <p14:creationId xmlns:p14="http://schemas.microsoft.com/office/powerpoint/2010/main" val="3421142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get more data, such as an order being a processed food, the probability is adjusted. This probability is measured from the leaf nodes on level 5, with the lower Gini index, meaning purer of the two. In this case it was the left leaf node on level 5 and the probability for reorder calculated was 74%</a:t>
            </a:r>
          </a:p>
          <a:p>
            <a:endParaRPr lang="en-US" dirty="0">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15</a:t>
            </a:fld>
            <a:endParaRPr lang="en-US"/>
          </a:p>
        </p:txBody>
      </p:sp>
    </p:spTree>
    <p:extLst>
      <p:ext uri="{BB962C8B-B14F-4D97-AF65-F5344CB8AC3E}">
        <p14:creationId xmlns:p14="http://schemas.microsoft.com/office/powerpoint/2010/main" val="627406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Similarly, the probability for fresh food is measured from the leaf nodes on level 4, </a:t>
            </a:r>
          </a:p>
          <a:p>
            <a:r>
              <a:rPr lang="en-US"/>
              <a:t>with the right left leaf node which has the lower Gini index and the probability for reorder if it is a fresh food is 56%.</a:t>
            </a:r>
            <a:endParaRPr lang="en-US">
              <a:cs typeface="Calibri"/>
            </a:endParaRPr>
          </a:p>
          <a:p>
            <a:endParaRPr lang="en-US">
              <a:cs typeface="Calibri"/>
            </a:endParaRPr>
          </a:p>
          <a:p>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16</a:t>
            </a:fld>
            <a:endParaRPr lang="en-US"/>
          </a:p>
        </p:txBody>
      </p:sp>
    </p:spTree>
    <p:extLst>
      <p:ext uri="{BB962C8B-B14F-4D97-AF65-F5344CB8AC3E}">
        <p14:creationId xmlns:p14="http://schemas.microsoft.com/office/powerpoint/2010/main" val="277496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we were able to get </a:t>
            </a:r>
            <a:r>
              <a:rPr lang="en-US" u="sng" dirty="0"/>
              <a:t>an</a:t>
            </a:r>
            <a:r>
              <a:rPr lang="en-US" dirty="0"/>
              <a:t> answer to our question: “</a:t>
            </a:r>
            <a:r>
              <a:rPr lang="en-US" b="1" dirty="0"/>
              <a:t>What items are predominantly reordered at grocery stores by customers across the United States?”</a:t>
            </a:r>
            <a:endParaRPr lang="en-US" dirty="0"/>
          </a:p>
          <a:p>
            <a:r>
              <a:rPr lang="en-US" b="1" dirty="0">
                <a:cs typeface="Calibri"/>
              </a:rPr>
              <a:t>The answer is that Processed foods are more likely to be reordered than fresh foods.</a:t>
            </a:r>
            <a:endParaRPr lang="en-US" b="1" dirty="0"/>
          </a:p>
          <a:p>
            <a:endParaRPr lang="en-US" dirty="0"/>
          </a:p>
          <a:p>
            <a:r>
              <a:rPr lang="en-US" dirty="0"/>
              <a:t>Another interesting fact is that if you look at the flow of the arrow, we can also apply the concept of  Bayes theorem to our decision tree where the root node with a (P) of 60% acts as a prior (P).  When we walk from level 0 to level 5, we see that the prior probability increases from 60% to 74% for reorder of processed food with new information such as the hour of day the order was placed. This is the posterior probability.</a:t>
            </a:r>
            <a:endParaRPr lang="en-US" dirty="0">
              <a:cs typeface="Calibri"/>
            </a:endParaRPr>
          </a:p>
          <a:p>
            <a:endParaRPr lang="en-US" sz="1200" b="0" kern="1200" dirty="0">
              <a:solidFill>
                <a:srgbClr val="000000"/>
              </a:solidFill>
              <a:latin typeface="+mn-lt"/>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17</a:t>
            </a:fld>
            <a:endParaRPr lang="en-US"/>
          </a:p>
        </p:txBody>
      </p:sp>
    </p:spTree>
    <p:extLst>
      <p:ext uri="{BB962C8B-B14F-4D97-AF65-F5344CB8AC3E}">
        <p14:creationId xmlns:p14="http://schemas.microsoft.com/office/powerpoint/2010/main" val="4061244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according to this dataset, we got an answer to the question, but we need to understand the limitations of this project:</a:t>
            </a:r>
          </a:p>
          <a:p>
            <a:r>
              <a:rPr lang="en-US" dirty="0"/>
              <a:t>The most important one for decision trees in general is overfitting. Overfitting means that the data is too well trained on the dataset that it can’t be used on other datasets. But, it can be overcome by pruning which is a technique that can reduce the size of the decision trees by removing redundant and unnecessary nodes in the tree. However, that was out of scope this time.</a:t>
            </a:r>
          </a:p>
          <a:p>
            <a:endParaRPr lang="en-US" dirty="0">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18</a:t>
            </a:fld>
            <a:endParaRPr lang="en-US"/>
          </a:p>
        </p:txBody>
      </p:sp>
    </p:spTree>
    <p:extLst>
      <p:ext uri="{BB962C8B-B14F-4D97-AF65-F5344CB8AC3E}">
        <p14:creationId xmlns:p14="http://schemas.microsoft.com/office/powerpoint/2010/main" val="1359577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we want to thank Richard and </a:t>
            </a:r>
            <a:r>
              <a:rPr lang="en-US" err="1"/>
              <a:t>Nickyta</a:t>
            </a:r>
            <a:r>
              <a:rPr lang="en-US"/>
              <a:t> for their guidance as we learned about decision trees and this concludes our presentation.</a:t>
            </a:r>
          </a:p>
          <a:p>
            <a:endParaRPr lang="en-US">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19</a:t>
            </a:fld>
            <a:endParaRPr lang="en-US"/>
          </a:p>
        </p:txBody>
      </p:sp>
    </p:spTree>
    <p:extLst>
      <p:ext uri="{BB962C8B-B14F-4D97-AF65-F5344CB8AC3E}">
        <p14:creationId xmlns:p14="http://schemas.microsoft.com/office/powerpoint/2010/main" val="518658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 class, we learned about Bayes Theorem and how it can be used to calculate the probability of an event happening given another event. </a:t>
            </a:r>
          </a:p>
          <a:p>
            <a:r>
              <a:rPr lang="en-US" sz="1200" b="0" i="0" kern="1200">
                <a:solidFill>
                  <a:schemeClr val="tx1"/>
                </a:solidFill>
                <a:effectLst/>
                <a:latin typeface="+mn-lt"/>
                <a:ea typeface="+mn-ea"/>
                <a:cs typeface="+mn-cs"/>
              </a:rPr>
              <a:t>Additionally, we also learned about binary search trees in Graph Theory and how it efficiently searches for an element in the tree.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Decision trees can be seen as a combination of these two ideas where the simple, yet powerful idea of searching can be used to make decisions and predict outcomes.</a:t>
            </a:r>
          </a:p>
          <a:p>
            <a:endParaRPr lang="en-US"/>
          </a:p>
          <a:p>
            <a:r>
              <a:rPr lang="en-US"/>
              <a:t>-Decision Trees ---  supervised machine learning technique --- which we have the opportunity to learn about in future courses at NEU</a:t>
            </a:r>
          </a:p>
          <a:p>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2</a:t>
            </a:fld>
            <a:endParaRPr lang="en-US"/>
          </a:p>
        </p:txBody>
      </p:sp>
    </p:spTree>
    <p:extLst>
      <p:ext uri="{BB962C8B-B14F-4D97-AF65-F5344CB8AC3E}">
        <p14:creationId xmlns:p14="http://schemas.microsoft.com/office/powerpoint/2010/main" val="2755973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-Decision Tree benefits – easy to understand (why often used in healthcare setting), uses numerical and categorical data</a:t>
            </a:r>
          </a:p>
          <a:p>
            <a:endParaRPr lang="en-US"/>
          </a:p>
          <a:p>
            <a:r>
              <a:rPr lang="en-US"/>
              <a:t>-A decision tree starts with a root node – or the criteria that best splits or classifies the data and then further refinement is made through other decision nodes until you reach a leaf node</a:t>
            </a:r>
          </a:p>
          <a:p>
            <a:r>
              <a:rPr lang="en-US"/>
              <a:t>-Examples of decision tree uses – spam/not spam  and recommendation systems in Netflix/shopping etc.</a:t>
            </a:r>
          </a:p>
          <a:p>
            <a:r>
              <a:rPr lang="en-US"/>
              <a:t>-helps make decisions….. So what was our question?</a:t>
            </a:r>
          </a:p>
          <a:p>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3</a:t>
            </a:fld>
            <a:endParaRPr lang="en-US"/>
          </a:p>
        </p:txBody>
      </p:sp>
    </p:spTree>
    <p:extLst>
      <p:ext uri="{BB962C8B-B14F-4D97-AF65-F5344CB8AC3E}">
        <p14:creationId xmlns:p14="http://schemas.microsoft.com/office/powerpoint/2010/main" val="3306603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used the 1.3M row Instacart grocery shopping dataset released in 2017. </a:t>
            </a:r>
          </a:p>
          <a:p>
            <a:r>
              <a:rPr lang="en-US"/>
              <a:t>We were curious which was reordered more often: processed food or fresh food?</a:t>
            </a:r>
            <a:endParaRPr lang="en-US">
              <a:cs typeface="Calibri"/>
            </a:endParaRPr>
          </a:p>
          <a:p>
            <a:r>
              <a:rPr lang="en-US"/>
              <a:t>Both of us are into healthy living and hope to work in health-tech in the future, so this was a great topic that combined our interests.</a:t>
            </a:r>
            <a:endParaRPr lang="en-US">
              <a:cs typeface="Calibri"/>
            </a:endParaRPr>
          </a:p>
        </p:txBody>
      </p:sp>
      <p:sp>
        <p:nvSpPr>
          <p:cNvPr id="4" name="Slide Number Placeholder 3"/>
          <p:cNvSpPr>
            <a:spLocks noGrp="1"/>
          </p:cNvSpPr>
          <p:nvPr>
            <p:ph type="sldNum" sz="quarter" idx="5"/>
          </p:nvPr>
        </p:nvSpPr>
        <p:spPr/>
        <p:txBody>
          <a:bodyPr/>
          <a:lstStyle/>
          <a:p>
            <a:fld id="{2DC75785-B839-CF47-A87C-837DA3E0FE1C}" type="slidenum">
              <a:rPr lang="en-US" smtClean="0"/>
              <a:t>4</a:t>
            </a:fld>
            <a:endParaRPr lang="en-US"/>
          </a:p>
        </p:txBody>
      </p:sp>
    </p:spTree>
    <p:extLst>
      <p:ext uri="{BB962C8B-B14F-4D97-AF65-F5344CB8AC3E}">
        <p14:creationId xmlns:p14="http://schemas.microsoft.com/office/powerpoint/2010/main" val="229745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several ways to create a decision tree: two of the most popular ways are Gini Impurity and Information Gain with Entropy which will be learned about in future courses.</a:t>
            </a:r>
          </a:p>
          <a:p>
            <a:r>
              <a:rPr lang="en-US"/>
              <a:t>Since this was our first exploration of the topic for this one week project, we choose the Gini Impurity method because of it’s ease of use.</a:t>
            </a:r>
          </a:p>
          <a:p>
            <a:endParaRPr lang="en-US"/>
          </a:p>
          <a:p>
            <a:r>
              <a:rPr lang="en-US"/>
              <a:t>Gini Impurity measures the </a:t>
            </a:r>
            <a:r>
              <a:rPr lang="en-US" sz="1200" kern="1200">
                <a:solidFill>
                  <a:schemeClr val="tx1"/>
                </a:solidFill>
                <a:effectLst/>
                <a:latin typeface="+mn-lt"/>
                <a:ea typeface="+mn-ea"/>
                <a:cs typeface="+mn-cs"/>
              </a:rPr>
              <a:t>impurity or the probability the data will be incorrectly classified or mislabeled. The lower the Gini Impurity the better.</a:t>
            </a:r>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5</a:t>
            </a:fld>
            <a:endParaRPr lang="en-US"/>
          </a:p>
        </p:txBody>
      </p:sp>
    </p:spTree>
    <p:extLst>
      <p:ext uri="{BB962C8B-B14F-4D97-AF65-F5344CB8AC3E}">
        <p14:creationId xmlns:p14="http://schemas.microsoft.com/office/powerpoint/2010/main" val="27500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create the decision tree? </a:t>
            </a:r>
          </a:p>
          <a:p>
            <a:r>
              <a:rPr lang="en-US"/>
              <a:t>First we decided on the possible decision nodes – the features from the dataset that would help us classify our data</a:t>
            </a:r>
          </a:p>
          <a:p>
            <a:r>
              <a:rPr lang="en-US"/>
              <a:t>Next we had to do the Gini Impurity calculations to determine which nodes went where on the tree.</a:t>
            </a:r>
          </a:p>
          <a:p>
            <a:r>
              <a:rPr lang="en-US"/>
              <a:t>The first node to calculate was the root node.</a:t>
            </a:r>
          </a:p>
        </p:txBody>
      </p:sp>
      <p:sp>
        <p:nvSpPr>
          <p:cNvPr id="4" name="Slide Number Placeholder 3"/>
          <p:cNvSpPr>
            <a:spLocks noGrp="1"/>
          </p:cNvSpPr>
          <p:nvPr>
            <p:ph type="sldNum" sz="quarter" idx="5"/>
          </p:nvPr>
        </p:nvSpPr>
        <p:spPr/>
        <p:txBody>
          <a:bodyPr/>
          <a:lstStyle/>
          <a:p>
            <a:fld id="{2DC75785-B839-CF47-A87C-837DA3E0FE1C}" type="slidenum">
              <a:rPr lang="en-US" smtClean="0"/>
              <a:t>6</a:t>
            </a:fld>
            <a:endParaRPr lang="en-US"/>
          </a:p>
        </p:txBody>
      </p:sp>
    </p:spTree>
    <p:extLst>
      <p:ext uri="{BB962C8B-B14F-4D97-AF65-F5344CB8AC3E}">
        <p14:creationId xmlns:p14="http://schemas.microsoft.com/office/powerpoint/2010/main" val="2950268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wise teacher told us – if you want to solve a complex problem, break it down into a smaller problem first.</a:t>
            </a:r>
          </a:p>
          <a:p>
            <a:r>
              <a:rPr lang="en-US"/>
              <a:t>So before we addressed the large dataset,</a:t>
            </a:r>
            <a:endParaRPr lang="en-US">
              <a:cs typeface="Calibri"/>
            </a:endParaRPr>
          </a:p>
          <a:p>
            <a:r>
              <a:rPr lang="en-US"/>
              <a:t>We pulled a random sample of 12 rows. We also wanted to manually calculate or create the decision tree from scratch to make sure we understood the process.</a:t>
            </a:r>
          </a:p>
          <a:p>
            <a:endParaRPr lang="en-US"/>
          </a:p>
          <a:p>
            <a:r>
              <a:rPr lang="en-US"/>
              <a:t>So then we started doing the Gini Impurity calculations for the 4 possible nodes.</a:t>
            </a:r>
          </a:p>
          <a:p>
            <a:endParaRPr lang="en-US"/>
          </a:p>
          <a:p>
            <a:endParaRPr lang="en-US"/>
          </a:p>
        </p:txBody>
      </p:sp>
      <p:sp>
        <p:nvSpPr>
          <p:cNvPr id="4" name="Slide Number Placeholder 3"/>
          <p:cNvSpPr>
            <a:spLocks noGrp="1"/>
          </p:cNvSpPr>
          <p:nvPr>
            <p:ph type="sldNum" sz="quarter" idx="5"/>
          </p:nvPr>
        </p:nvSpPr>
        <p:spPr/>
        <p:txBody>
          <a:bodyPr/>
          <a:lstStyle/>
          <a:p>
            <a:fld id="{2DC75785-B839-CF47-A87C-837DA3E0FE1C}" type="slidenum">
              <a:rPr lang="en-US" smtClean="0"/>
              <a:t>7</a:t>
            </a:fld>
            <a:endParaRPr lang="en-US"/>
          </a:p>
        </p:txBody>
      </p:sp>
    </p:spTree>
    <p:extLst>
      <p:ext uri="{BB962C8B-B14F-4D97-AF65-F5344CB8AC3E}">
        <p14:creationId xmlns:p14="http://schemas.microsoft.com/office/powerpoint/2010/main" val="224139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steps in the Gini Impurity calculation</a:t>
            </a:r>
          </a:p>
          <a:p>
            <a:r>
              <a:rPr lang="en-US"/>
              <a:t>We’ll use the calculation for the feature “Day of week” as an example.</a:t>
            </a:r>
          </a:p>
          <a:p>
            <a:r>
              <a:rPr lang="en-US"/>
              <a:t>There are 2 options in Day of week: Weekday or Weekend.</a:t>
            </a:r>
          </a:p>
          <a:p>
            <a:endParaRPr lang="en-US"/>
          </a:p>
          <a:p>
            <a:r>
              <a:rPr lang="en-US"/>
              <a:t>We start with the 10 Weekday orders and calculate the probability of Yes reorders and No reorders, square each one then subtract from 1 because we want the impurity.</a:t>
            </a:r>
          </a:p>
          <a:p>
            <a:r>
              <a:rPr lang="en-US"/>
              <a:t>This results in a Gini Impurity of .48 for this option of the feature. We then do the same for the Weekend option.</a:t>
            </a:r>
          </a:p>
          <a:p>
            <a:r>
              <a:rPr lang="en-US"/>
              <a:t>Finally, we calculate the weighted sum. So for the 10 weekday orders out of 12, we multiply that by .48 and for the 2 out of 12 weekend orders, we multiply that by .50.</a:t>
            </a:r>
          </a:p>
          <a:p>
            <a:r>
              <a:rPr lang="en-US"/>
              <a:t>This results in a final Gini Impurity number of .4833 for the “Day of week” feature.</a:t>
            </a:r>
          </a:p>
        </p:txBody>
      </p:sp>
      <p:sp>
        <p:nvSpPr>
          <p:cNvPr id="4" name="Slide Number Placeholder 3"/>
          <p:cNvSpPr>
            <a:spLocks noGrp="1"/>
          </p:cNvSpPr>
          <p:nvPr>
            <p:ph type="sldNum" sz="quarter" idx="5"/>
          </p:nvPr>
        </p:nvSpPr>
        <p:spPr/>
        <p:txBody>
          <a:bodyPr/>
          <a:lstStyle/>
          <a:p>
            <a:fld id="{2DC75785-B839-CF47-A87C-837DA3E0FE1C}" type="slidenum">
              <a:rPr lang="en-US" smtClean="0"/>
              <a:t>8</a:t>
            </a:fld>
            <a:endParaRPr lang="en-US"/>
          </a:p>
        </p:txBody>
      </p:sp>
    </p:spTree>
    <p:extLst>
      <p:ext uri="{BB962C8B-B14F-4D97-AF65-F5344CB8AC3E}">
        <p14:creationId xmlns:p14="http://schemas.microsoft.com/office/powerpoint/2010/main" val="395957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did these calculations for the other 3 features.</a:t>
            </a:r>
          </a:p>
        </p:txBody>
      </p:sp>
      <p:sp>
        <p:nvSpPr>
          <p:cNvPr id="4" name="Slide Number Placeholder 3"/>
          <p:cNvSpPr>
            <a:spLocks noGrp="1"/>
          </p:cNvSpPr>
          <p:nvPr>
            <p:ph type="sldNum" sz="quarter" idx="5"/>
          </p:nvPr>
        </p:nvSpPr>
        <p:spPr/>
        <p:txBody>
          <a:bodyPr/>
          <a:lstStyle/>
          <a:p>
            <a:fld id="{2DC75785-B839-CF47-A87C-837DA3E0FE1C}" type="slidenum">
              <a:rPr lang="en-US" smtClean="0"/>
              <a:t>9</a:t>
            </a:fld>
            <a:endParaRPr lang="en-US"/>
          </a:p>
        </p:txBody>
      </p:sp>
    </p:spTree>
    <p:extLst>
      <p:ext uri="{BB962C8B-B14F-4D97-AF65-F5344CB8AC3E}">
        <p14:creationId xmlns:p14="http://schemas.microsoft.com/office/powerpoint/2010/main" val="169387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41FD4-6747-C045-B320-38ECD67D81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BC0DF0-EBFF-EE43-A25C-4DFD722402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D2A3EE-2268-E24B-B487-48EF00065305}"/>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4BC2A8B9-4789-FB4C-804F-5ADF3E084E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9B765-3BF3-6744-A158-803238A38879}"/>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2843610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68E97-A454-D34B-A01F-13A13DEDC0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C2CB01-31BC-4E43-B3E2-06D3C5B297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B4A388-4D72-2344-ACBC-D665C69CAB02}"/>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2E498676-2534-1B45-B48D-F0983B8E7A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F33503-E555-734B-9E37-E019ADBD51FF}"/>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395724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5F12CB-1DCC-5044-9F36-F8EEF05FDC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3B65F1-DDF1-6E40-8DE7-3D9949809F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4F552-4FE4-D949-B8B6-245E9C391165}"/>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8B0E47A0-F981-754F-B2C3-00ACCB8F5F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D47D7-72AE-7E4E-8EB1-81EC76F1E640}"/>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1327197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43C6-C205-744C-9385-F5C2EF62F4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25270B-B257-584A-8535-8550B680EB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50B8AC-F643-4641-8551-C58800122F9D}"/>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20167601-CC65-0A43-BD14-540EF8003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421D3-C55C-1A44-A6AA-6AD2CC9E3C2E}"/>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4084481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14C8B-56D5-764F-B385-799EBEF69F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C59BCC-B766-444F-8C7D-E9464505E8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00F141-3782-DB40-A8C3-9DCDCAEC9A11}"/>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BF0871BB-0518-554D-8BD2-3CD8571259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4CDCD7-C31A-064F-BDF8-382ADA7400CD}"/>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1436913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E0045-F1A7-2D40-9DA7-4F9C727767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F8327-4C88-E440-B884-FD109A09FF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FD4A2C-3E31-AF40-8953-29E7ED3261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53270EC-CD30-5B42-9EFE-48C62F22DDCE}"/>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6" name="Footer Placeholder 5">
            <a:extLst>
              <a:ext uri="{FF2B5EF4-FFF2-40B4-BE49-F238E27FC236}">
                <a16:creationId xmlns:a16="http://schemas.microsoft.com/office/drawing/2014/main" id="{5C23BD81-E5D4-DF4D-869E-3ABE9DB961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73F7F3-171C-B040-90DD-EE586723C9D3}"/>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1623457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D81B-DCC3-C04E-BD90-F4FE9B7EBF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17CF3B-D9FB-6549-B750-D53C3C7A19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1179741-79D1-A74B-B691-2975449599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7A7BEFE-F29D-234E-970D-88973E2C98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5BB60F-A250-2B40-8610-03B567B6D0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1E005-1328-A647-8711-7218BA64032D}"/>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8" name="Footer Placeholder 7">
            <a:extLst>
              <a:ext uri="{FF2B5EF4-FFF2-40B4-BE49-F238E27FC236}">
                <a16:creationId xmlns:a16="http://schemas.microsoft.com/office/drawing/2014/main" id="{949A125F-5BD2-884A-B8FD-08E0E7187A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1C187F-ED43-9947-8908-5CC1499AB763}"/>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3277251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D584C-A484-2F47-95ED-07C126D8B0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E4F4DE-D56A-9B44-9A38-A09A4ECE683D}"/>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4" name="Footer Placeholder 3">
            <a:extLst>
              <a:ext uri="{FF2B5EF4-FFF2-40B4-BE49-F238E27FC236}">
                <a16:creationId xmlns:a16="http://schemas.microsoft.com/office/drawing/2014/main" id="{C5482615-917A-694A-96B2-11A597FB36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C29347-37E9-9749-8EA1-D6C45279691E}"/>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1989834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1C501-850B-7040-8FE8-38E80CB5B098}"/>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3" name="Footer Placeholder 2">
            <a:extLst>
              <a:ext uri="{FF2B5EF4-FFF2-40B4-BE49-F238E27FC236}">
                <a16:creationId xmlns:a16="http://schemas.microsoft.com/office/drawing/2014/main" id="{578934A0-7670-B841-B38E-64C8F143DA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B8826-ED2B-8945-846F-665932625554}"/>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3819691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E776E-1D5F-F04A-B592-B37954B588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9F2F4D-EF1E-DD4F-AAD8-A495728B0E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0698A2-2A13-FA4A-89F0-532F97065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DBB375-B0DD-8F41-BF4F-A9BDCAD3DCB6}"/>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6" name="Footer Placeholder 5">
            <a:extLst>
              <a:ext uri="{FF2B5EF4-FFF2-40B4-BE49-F238E27FC236}">
                <a16:creationId xmlns:a16="http://schemas.microsoft.com/office/drawing/2014/main" id="{ECDF05F8-EC9F-5041-97FF-7E982E0E45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C323B-2868-4F4B-B4AD-9BBC42BC200B}"/>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2582287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96F7C-265A-5E4C-B78E-086528E1D1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D11F16-35DC-E442-908B-76491CF4B88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5CF71D-071F-2D42-9F3D-148AA74ECB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EC71DD-FD25-564D-A68F-FC84E6AA8DFB}"/>
              </a:ext>
            </a:extLst>
          </p:cNvPr>
          <p:cNvSpPr>
            <a:spLocks noGrp="1"/>
          </p:cNvSpPr>
          <p:nvPr>
            <p:ph type="dt" sz="half" idx="10"/>
          </p:nvPr>
        </p:nvSpPr>
        <p:spPr/>
        <p:txBody>
          <a:bodyPr/>
          <a:lstStyle/>
          <a:p>
            <a:fld id="{CD0C8D8E-3BB1-7C4C-9D44-D655C1D50DC2}" type="datetimeFigureOut">
              <a:rPr lang="en-US" smtClean="0"/>
              <a:t>12/17/20</a:t>
            </a:fld>
            <a:endParaRPr lang="en-US"/>
          </a:p>
        </p:txBody>
      </p:sp>
      <p:sp>
        <p:nvSpPr>
          <p:cNvPr id="6" name="Footer Placeholder 5">
            <a:extLst>
              <a:ext uri="{FF2B5EF4-FFF2-40B4-BE49-F238E27FC236}">
                <a16:creationId xmlns:a16="http://schemas.microsoft.com/office/drawing/2014/main" id="{ACB649F8-4A8C-2D4D-98FF-7D5C04E44C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EA1C8-6BBF-524F-8CC4-D3C1FC2005BE}"/>
              </a:ext>
            </a:extLst>
          </p:cNvPr>
          <p:cNvSpPr>
            <a:spLocks noGrp="1"/>
          </p:cNvSpPr>
          <p:nvPr>
            <p:ph type="sldNum" sz="quarter" idx="12"/>
          </p:nvPr>
        </p:nvSpPr>
        <p:spPr/>
        <p:txBody>
          <a:bodyPr/>
          <a:lstStyle/>
          <a:p>
            <a:fld id="{888F783C-6F4F-C64C-AA7E-268F6EA986AF}" type="slidenum">
              <a:rPr lang="en-US" smtClean="0"/>
              <a:t>‹#›</a:t>
            </a:fld>
            <a:endParaRPr lang="en-US"/>
          </a:p>
        </p:txBody>
      </p:sp>
    </p:spTree>
    <p:extLst>
      <p:ext uri="{BB962C8B-B14F-4D97-AF65-F5344CB8AC3E}">
        <p14:creationId xmlns:p14="http://schemas.microsoft.com/office/powerpoint/2010/main" val="3231868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B3D526-CFF2-BB4A-9A02-56338D52C5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06BC6E-4E67-7C41-BB30-62F333C96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87FB7-D258-EE4E-84CF-9310F56C2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C8D8E-3BB1-7C4C-9D44-D655C1D50DC2}" type="datetimeFigureOut">
              <a:rPr lang="en-US" smtClean="0"/>
              <a:t>12/17/20</a:t>
            </a:fld>
            <a:endParaRPr lang="en-US"/>
          </a:p>
        </p:txBody>
      </p:sp>
      <p:sp>
        <p:nvSpPr>
          <p:cNvPr id="5" name="Footer Placeholder 4">
            <a:extLst>
              <a:ext uri="{FF2B5EF4-FFF2-40B4-BE49-F238E27FC236}">
                <a16:creationId xmlns:a16="http://schemas.microsoft.com/office/drawing/2014/main" id="{63B46996-B255-3B4A-A3A0-0DDF3081CA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3E9C0C-4736-CB4D-B90C-3DD850CCB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8F783C-6F4F-C64C-AA7E-268F6EA986AF}" type="slidenum">
              <a:rPr lang="en-US" smtClean="0"/>
              <a:t>‹#›</a:t>
            </a:fld>
            <a:endParaRPr lang="en-US"/>
          </a:p>
        </p:txBody>
      </p:sp>
    </p:spTree>
    <p:extLst>
      <p:ext uri="{BB962C8B-B14F-4D97-AF65-F5344CB8AC3E}">
        <p14:creationId xmlns:p14="http://schemas.microsoft.com/office/powerpoint/2010/main" val="9897554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037300-EB6A-D54B-AEC4-178EF942BED8}"/>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Decision Trees</a:t>
            </a:r>
          </a:p>
        </p:txBody>
      </p:sp>
      <p:sp>
        <p:nvSpPr>
          <p:cNvPr id="88"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5" descr="https://get.pxhere.com/photo/tree-branch-plant-fruit-sweet-leaf-flower-summer-ripe-bush-orange-orange-tree-log-food-mediterranean-produce-evergreen-autumn-botany-healthy-delicious-tribe-tropical-fruit-leaves-nutrition-fruit-tree-periwinkle-deciduous-rowan-vitamins-frisch-oranges-citrus-about-flowering-plant-fruity-vitaminhaltig-citrus-fruit-vitamin-c-citrus-tree-orange-grove-diamond-green-rutaceae-orange-tree-trunk-sweet-orange-woody-plant-land-plant-667144.jpg">
            <a:extLst>
              <a:ext uri="{FF2B5EF4-FFF2-40B4-BE49-F238E27FC236}">
                <a16:creationId xmlns:a16="http://schemas.microsoft.com/office/drawing/2014/main" id="{5BA5E084-EA59-A44B-9F5C-9565E17C3071}"/>
              </a:ext>
            </a:extLst>
          </p:cNvPr>
          <p:cNvPicPr>
            <a:picLocks noGrp="1" noChangeAspect="1"/>
          </p:cNvPicPr>
          <p:nvPr>
            <p:ph idx="1"/>
          </p:nvPr>
        </p:nvPicPr>
        <p:blipFill rotWithShape="1">
          <a:blip r:embed="rId3"/>
          <a:srcRect l="14664" r="985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AutoShape 2" descr="Free Images : branch, leaf, flower, summer, ripe, bush ...">
            <a:extLst>
              <a:ext uri="{FF2B5EF4-FFF2-40B4-BE49-F238E27FC236}">
                <a16:creationId xmlns:a16="http://schemas.microsoft.com/office/drawing/2014/main" id="{49ED223A-5EDD-A946-8ED4-EB3D2320F2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522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 name="Table 2">
            <a:extLst>
              <a:ext uri="{FF2B5EF4-FFF2-40B4-BE49-F238E27FC236}">
                <a16:creationId xmlns:a16="http://schemas.microsoft.com/office/drawing/2014/main" id="{5D12C78A-2AC9-FC4D-85F4-0F4F7C139DF8}"/>
              </a:ext>
            </a:extLst>
          </p:cNvPr>
          <p:cNvGraphicFramePr>
            <a:graphicFrameLocks noGrp="1"/>
          </p:cNvGraphicFramePr>
          <p:nvPr>
            <p:extLst>
              <p:ext uri="{D42A27DB-BD31-4B8C-83A1-F6EECF244321}">
                <p14:modId xmlns:p14="http://schemas.microsoft.com/office/powerpoint/2010/main" val="1887162344"/>
              </p:ext>
            </p:extLst>
          </p:nvPr>
        </p:nvGraphicFramePr>
        <p:xfrm>
          <a:off x="2014894" y="1196340"/>
          <a:ext cx="8086012" cy="3017520"/>
        </p:xfrm>
        <a:graphic>
          <a:graphicData uri="http://schemas.openxmlformats.org/drawingml/2006/table">
            <a:tbl>
              <a:tblPr firstRow="1" firstCol="1" bandRow="1">
                <a:tableStyleId>{5C22544A-7EE6-4342-B048-85BDC9FD1C3A}</a:tableStyleId>
              </a:tblPr>
              <a:tblGrid>
                <a:gridCol w="5075477">
                  <a:extLst>
                    <a:ext uri="{9D8B030D-6E8A-4147-A177-3AD203B41FA5}">
                      <a16:colId xmlns:a16="http://schemas.microsoft.com/office/drawing/2014/main" val="3275550351"/>
                    </a:ext>
                  </a:extLst>
                </a:gridCol>
                <a:gridCol w="3010535">
                  <a:extLst>
                    <a:ext uri="{9D8B030D-6E8A-4147-A177-3AD203B41FA5}">
                      <a16:colId xmlns:a16="http://schemas.microsoft.com/office/drawing/2014/main" val="2840381874"/>
                    </a:ext>
                  </a:extLst>
                </a:gridCol>
              </a:tblGrid>
              <a:tr h="603504">
                <a:tc>
                  <a:txBody>
                    <a:bodyPr/>
                    <a:lstStyle/>
                    <a:p>
                      <a:r>
                        <a:rPr lang="en-CA" sz="3300">
                          <a:effectLst/>
                        </a:rPr>
                        <a:t>Feature</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tc>
                  <a:txBody>
                    <a:bodyPr/>
                    <a:lstStyle/>
                    <a:p>
                      <a:r>
                        <a:rPr lang="en-CA" sz="3300">
                          <a:effectLst/>
                        </a:rPr>
                        <a:t>Gini Impurity</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extLst>
                  <a:ext uri="{0D108BD9-81ED-4DB2-BD59-A6C34878D82A}">
                    <a16:rowId xmlns:a16="http://schemas.microsoft.com/office/drawing/2014/main" val="1677135501"/>
                  </a:ext>
                </a:extLst>
              </a:tr>
              <a:tr h="603504">
                <a:tc>
                  <a:txBody>
                    <a:bodyPr/>
                    <a:lstStyle/>
                    <a:p>
                      <a:r>
                        <a:rPr lang="en-CA" sz="3300">
                          <a:effectLst/>
                        </a:rPr>
                        <a:t>Day of week</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tc>
                  <a:txBody>
                    <a:bodyPr/>
                    <a:lstStyle/>
                    <a:p>
                      <a:r>
                        <a:rPr lang="en-CA" sz="3300">
                          <a:effectLst/>
                        </a:rPr>
                        <a:t>.4833</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extLst>
                  <a:ext uri="{0D108BD9-81ED-4DB2-BD59-A6C34878D82A}">
                    <a16:rowId xmlns:a16="http://schemas.microsoft.com/office/drawing/2014/main" val="495670016"/>
                  </a:ext>
                </a:extLst>
              </a:tr>
              <a:tr h="603504">
                <a:tc>
                  <a:txBody>
                    <a:bodyPr/>
                    <a:lstStyle/>
                    <a:p>
                      <a:r>
                        <a:rPr lang="en-CA" sz="3300">
                          <a:effectLst/>
                        </a:rPr>
                        <a:t>Hour of day</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tc>
                  <a:txBody>
                    <a:bodyPr/>
                    <a:lstStyle/>
                    <a:p>
                      <a:r>
                        <a:rPr lang="en-CA" sz="3300">
                          <a:effectLst/>
                        </a:rPr>
                        <a:t>.4857</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extLst>
                  <a:ext uri="{0D108BD9-81ED-4DB2-BD59-A6C34878D82A}">
                    <a16:rowId xmlns:a16="http://schemas.microsoft.com/office/drawing/2014/main" val="597711518"/>
                  </a:ext>
                </a:extLst>
              </a:tr>
              <a:tr h="603504">
                <a:tc>
                  <a:txBody>
                    <a:bodyPr/>
                    <a:lstStyle/>
                    <a:p>
                      <a:r>
                        <a:rPr lang="en-CA" sz="3300">
                          <a:effectLst/>
                        </a:rPr>
                        <a:t>Weeks since prior order</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tc>
                  <a:txBody>
                    <a:bodyPr/>
                    <a:lstStyle/>
                    <a:p>
                      <a:r>
                        <a:rPr lang="en-CA" sz="3300">
                          <a:effectLst/>
                        </a:rPr>
                        <a:t>.35</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extLst>
                  <a:ext uri="{0D108BD9-81ED-4DB2-BD59-A6C34878D82A}">
                    <a16:rowId xmlns:a16="http://schemas.microsoft.com/office/drawing/2014/main" val="1929511209"/>
                  </a:ext>
                </a:extLst>
              </a:tr>
              <a:tr h="603504">
                <a:tc>
                  <a:txBody>
                    <a:bodyPr/>
                    <a:lstStyle/>
                    <a:p>
                      <a:r>
                        <a:rPr lang="en-CA" sz="3300">
                          <a:effectLst/>
                        </a:rPr>
                        <a:t>Department</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tc>
                  <a:txBody>
                    <a:bodyPr/>
                    <a:lstStyle/>
                    <a:p>
                      <a:r>
                        <a:rPr lang="en-CA" sz="3300">
                          <a:effectLst/>
                          <a:highlight>
                            <a:srgbClr val="FFFF00"/>
                          </a:highlight>
                        </a:rPr>
                        <a:t>.2917</a:t>
                      </a:r>
                      <a:endParaRPr lang="en-CA" sz="3300">
                        <a:effectLst/>
                        <a:latin typeface="Calibri" panose="020F0502020204030204" pitchFamily="34" charset="0"/>
                        <a:ea typeface="Calibri" panose="020F0502020204030204" pitchFamily="34" charset="0"/>
                        <a:cs typeface="Times New Roman" panose="02020603050405020304" pitchFamily="18" charset="0"/>
                      </a:endParaRPr>
                    </a:p>
                  </a:txBody>
                  <a:tcPr marL="188595" marR="188595" marT="0" marB="0"/>
                </a:tc>
                <a:extLst>
                  <a:ext uri="{0D108BD9-81ED-4DB2-BD59-A6C34878D82A}">
                    <a16:rowId xmlns:a16="http://schemas.microsoft.com/office/drawing/2014/main" val="3957122965"/>
                  </a:ext>
                </a:extLst>
              </a:tr>
            </a:tbl>
          </a:graphicData>
        </a:graphic>
      </p:graphicFrame>
      <p:sp>
        <p:nvSpPr>
          <p:cNvPr id="4" name="TextBox 3">
            <a:extLst>
              <a:ext uri="{FF2B5EF4-FFF2-40B4-BE49-F238E27FC236}">
                <a16:creationId xmlns:a16="http://schemas.microsoft.com/office/drawing/2014/main" id="{9D5AE8FE-C0B4-E040-9AA9-3324653F4BBC}"/>
              </a:ext>
            </a:extLst>
          </p:cNvPr>
          <p:cNvSpPr txBox="1"/>
          <p:nvPr/>
        </p:nvSpPr>
        <p:spPr>
          <a:xfrm>
            <a:off x="8912352" y="4779264"/>
            <a:ext cx="1698542" cy="523220"/>
          </a:xfrm>
          <a:prstGeom prst="rect">
            <a:avLst/>
          </a:prstGeom>
          <a:noFill/>
        </p:spPr>
        <p:txBody>
          <a:bodyPr wrap="none" rtlCol="0">
            <a:spAutoFit/>
          </a:bodyPr>
          <a:lstStyle/>
          <a:p>
            <a:r>
              <a:rPr lang="en-US" sz="2800">
                <a:solidFill>
                  <a:schemeClr val="bg1"/>
                </a:solidFill>
              </a:rPr>
              <a:t>Root node</a:t>
            </a:r>
          </a:p>
        </p:txBody>
      </p:sp>
      <p:cxnSp>
        <p:nvCxnSpPr>
          <p:cNvPr id="6" name="Straight Arrow Connector 5">
            <a:extLst>
              <a:ext uri="{FF2B5EF4-FFF2-40B4-BE49-F238E27FC236}">
                <a16:creationId xmlns:a16="http://schemas.microsoft.com/office/drawing/2014/main" id="{9FE6D64D-8E1D-AC44-BDD3-CB45E62FCBD2}"/>
              </a:ext>
            </a:extLst>
          </p:cNvPr>
          <p:cNvCxnSpPr>
            <a:cxnSpLocks/>
            <a:stCxn id="4" idx="1"/>
          </p:cNvCxnSpPr>
          <p:nvPr/>
        </p:nvCxnSpPr>
        <p:spPr>
          <a:xfrm flipH="1" flipV="1">
            <a:off x="8217408" y="4084320"/>
            <a:ext cx="694944" cy="95655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836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E84F46D8-F31A-3440-A340-915C8A4C11B8}"/>
              </a:ext>
            </a:extLst>
          </p:cNvPr>
          <p:cNvPicPr>
            <a:picLocks noChangeAspect="1"/>
          </p:cNvPicPr>
          <p:nvPr/>
        </p:nvPicPr>
        <p:blipFill rotWithShape="1">
          <a:blip r:embed="rId3"/>
          <a:srcRect r="-80" b="15982"/>
          <a:stretch/>
        </p:blipFill>
        <p:spPr>
          <a:xfrm>
            <a:off x="1303020" y="382143"/>
            <a:ext cx="9590540" cy="4369322"/>
          </a:xfrm>
          <a:prstGeom prst="rect">
            <a:avLst/>
          </a:prstGeom>
        </p:spPr>
      </p:pic>
    </p:spTree>
    <p:extLst>
      <p:ext uri="{BB962C8B-B14F-4D97-AF65-F5344CB8AC3E}">
        <p14:creationId xmlns:p14="http://schemas.microsoft.com/office/powerpoint/2010/main" val="3808590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iagram&#10;&#10;Description automatically generated">
            <a:extLst>
              <a:ext uri="{FF2B5EF4-FFF2-40B4-BE49-F238E27FC236}">
                <a16:creationId xmlns:a16="http://schemas.microsoft.com/office/drawing/2014/main" id="{B3F4618B-0A33-3D49-8BFB-14A2B5B14DB6}"/>
              </a:ext>
            </a:extLst>
          </p:cNvPr>
          <p:cNvPicPr>
            <a:picLocks noChangeAspect="1"/>
          </p:cNvPicPr>
          <p:nvPr/>
        </p:nvPicPr>
        <p:blipFill>
          <a:blip r:embed="rId3"/>
          <a:stretch>
            <a:fillRect/>
          </a:stretch>
        </p:blipFill>
        <p:spPr>
          <a:xfrm>
            <a:off x="308920" y="1046335"/>
            <a:ext cx="5655478" cy="3441365"/>
          </a:xfrm>
          <a:prstGeom prst="rect">
            <a:avLst/>
          </a:prstGeom>
        </p:spPr>
      </p:pic>
      <p:pic>
        <p:nvPicPr>
          <p:cNvPr id="6" name="Picture 5" descr="Diagram&#10;&#10;Description automatically generated">
            <a:extLst>
              <a:ext uri="{FF2B5EF4-FFF2-40B4-BE49-F238E27FC236}">
                <a16:creationId xmlns:a16="http://schemas.microsoft.com/office/drawing/2014/main" id="{3802C366-5605-9444-9FD7-613CC595268A}"/>
              </a:ext>
            </a:extLst>
          </p:cNvPr>
          <p:cNvPicPr>
            <a:picLocks noChangeAspect="1"/>
          </p:cNvPicPr>
          <p:nvPr/>
        </p:nvPicPr>
        <p:blipFill>
          <a:blip r:embed="rId4"/>
          <a:stretch>
            <a:fillRect/>
          </a:stretch>
        </p:blipFill>
        <p:spPr>
          <a:xfrm>
            <a:off x="6304607" y="1046335"/>
            <a:ext cx="5578473" cy="3742043"/>
          </a:xfrm>
          <a:prstGeom prst="rect">
            <a:avLst/>
          </a:prstGeom>
        </p:spPr>
      </p:pic>
    </p:spTree>
    <p:extLst>
      <p:ext uri="{BB962C8B-B14F-4D97-AF65-F5344CB8AC3E}">
        <p14:creationId xmlns:p14="http://schemas.microsoft.com/office/powerpoint/2010/main" val="13776208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3">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ttps://www.engineeringbigdata.com/digits-dataset-scikit-learn-machine-learning-python/">
            <a:extLst>
              <a:ext uri="{FF2B5EF4-FFF2-40B4-BE49-F238E27FC236}">
                <a16:creationId xmlns:a16="http://schemas.microsoft.com/office/drawing/2014/main" id="{D0C83D29-1F69-0743-9928-381F8183C54B}"/>
              </a:ext>
            </a:extLst>
          </p:cNvPr>
          <p:cNvPicPr>
            <a:picLocks noChangeAspect="1"/>
          </p:cNvPicPr>
          <p:nvPr/>
        </p:nvPicPr>
        <p:blipFill>
          <a:blip r:embed="rId3"/>
          <a:stretch>
            <a:fillRect/>
          </a:stretch>
        </p:blipFill>
        <p:spPr>
          <a:xfrm>
            <a:off x="2100326" y="278334"/>
            <a:ext cx="7988300" cy="3009900"/>
          </a:xfrm>
          <a:prstGeom prst="rect">
            <a:avLst/>
          </a:prstGeom>
          <a:effectLst>
            <a:glow rad="228600">
              <a:schemeClr val="bg1">
                <a:alpha val="40000"/>
              </a:schemeClr>
            </a:glow>
            <a:softEdge rad="0"/>
          </a:effectLst>
        </p:spPr>
      </p:pic>
    </p:spTree>
    <p:extLst>
      <p:ext uri="{BB962C8B-B14F-4D97-AF65-F5344CB8AC3E}">
        <p14:creationId xmlns:p14="http://schemas.microsoft.com/office/powerpoint/2010/main" val="4203264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7954C7B4-ED65-1642-8ECC-9C532781325B}"/>
              </a:ext>
            </a:extLst>
          </p:cNvPr>
          <p:cNvPicPr>
            <a:picLocks noChangeAspect="1"/>
          </p:cNvPicPr>
          <p:nvPr/>
        </p:nvPicPr>
        <p:blipFill>
          <a:blip r:embed="rId3"/>
          <a:stretch>
            <a:fillRect/>
          </a:stretch>
        </p:blipFill>
        <p:spPr>
          <a:xfrm>
            <a:off x="2366683" y="347705"/>
            <a:ext cx="7455586" cy="5131767"/>
          </a:xfrm>
          <a:prstGeom prst="rect">
            <a:avLst/>
          </a:prstGeom>
        </p:spPr>
      </p:pic>
    </p:spTree>
    <p:extLst>
      <p:ext uri="{BB962C8B-B14F-4D97-AF65-F5344CB8AC3E}">
        <p14:creationId xmlns:p14="http://schemas.microsoft.com/office/powerpoint/2010/main" val="4147964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7954C7B4-ED65-1642-8ECC-9C532781325B}"/>
              </a:ext>
            </a:extLst>
          </p:cNvPr>
          <p:cNvPicPr>
            <a:picLocks noChangeAspect="1"/>
          </p:cNvPicPr>
          <p:nvPr/>
        </p:nvPicPr>
        <p:blipFill>
          <a:blip r:embed="rId3"/>
          <a:stretch>
            <a:fillRect/>
          </a:stretch>
        </p:blipFill>
        <p:spPr>
          <a:xfrm>
            <a:off x="2366683" y="347705"/>
            <a:ext cx="7455586" cy="5131767"/>
          </a:xfrm>
          <a:prstGeom prst="rect">
            <a:avLst/>
          </a:prstGeom>
        </p:spPr>
      </p:pic>
      <p:sp>
        <p:nvSpPr>
          <p:cNvPr id="2" name="TextBox 1">
            <a:extLst>
              <a:ext uri="{FF2B5EF4-FFF2-40B4-BE49-F238E27FC236}">
                <a16:creationId xmlns:a16="http://schemas.microsoft.com/office/drawing/2014/main" id="{B8DFBB9F-617F-314D-B1B9-91248931DCF2}"/>
              </a:ext>
            </a:extLst>
          </p:cNvPr>
          <p:cNvSpPr txBox="1"/>
          <p:nvPr/>
        </p:nvSpPr>
        <p:spPr>
          <a:xfrm>
            <a:off x="8203712" y="889687"/>
            <a:ext cx="2657843" cy="369332"/>
          </a:xfrm>
          <a:prstGeom prst="rect">
            <a:avLst/>
          </a:prstGeom>
          <a:noFill/>
        </p:spPr>
        <p:txBody>
          <a:bodyPr wrap="none" rtlCol="0">
            <a:spAutoFit/>
          </a:bodyPr>
          <a:lstStyle/>
          <a:p>
            <a:r>
              <a:rPr lang="en-US"/>
              <a:t>60% probability of reorder</a:t>
            </a:r>
          </a:p>
        </p:txBody>
      </p:sp>
    </p:spTree>
    <p:extLst>
      <p:ext uri="{BB962C8B-B14F-4D97-AF65-F5344CB8AC3E}">
        <p14:creationId xmlns:p14="http://schemas.microsoft.com/office/powerpoint/2010/main" val="3204177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7954C7B4-ED65-1642-8ECC-9C532781325B}"/>
              </a:ext>
            </a:extLst>
          </p:cNvPr>
          <p:cNvPicPr>
            <a:picLocks noChangeAspect="1"/>
          </p:cNvPicPr>
          <p:nvPr/>
        </p:nvPicPr>
        <p:blipFill>
          <a:blip r:embed="rId3"/>
          <a:stretch>
            <a:fillRect/>
          </a:stretch>
        </p:blipFill>
        <p:spPr>
          <a:xfrm>
            <a:off x="2366683" y="347705"/>
            <a:ext cx="7455586" cy="5131767"/>
          </a:xfrm>
          <a:prstGeom prst="rect">
            <a:avLst/>
          </a:prstGeom>
        </p:spPr>
      </p:pic>
      <p:sp>
        <p:nvSpPr>
          <p:cNvPr id="2" name="TextBox 1">
            <a:extLst>
              <a:ext uri="{FF2B5EF4-FFF2-40B4-BE49-F238E27FC236}">
                <a16:creationId xmlns:a16="http://schemas.microsoft.com/office/drawing/2014/main" id="{B8DFBB9F-617F-314D-B1B9-91248931DCF2}"/>
              </a:ext>
            </a:extLst>
          </p:cNvPr>
          <p:cNvSpPr txBox="1"/>
          <p:nvPr/>
        </p:nvSpPr>
        <p:spPr>
          <a:xfrm>
            <a:off x="8203712" y="889687"/>
            <a:ext cx="2657843" cy="369332"/>
          </a:xfrm>
          <a:prstGeom prst="rect">
            <a:avLst/>
          </a:prstGeom>
          <a:noFill/>
        </p:spPr>
        <p:txBody>
          <a:bodyPr wrap="none" rtlCol="0">
            <a:spAutoFit/>
          </a:bodyPr>
          <a:lstStyle/>
          <a:p>
            <a:r>
              <a:rPr lang="en-US"/>
              <a:t>60% probability of reorder</a:t>
            </a:r>
          </a:p>
        </p:txBody>
      </p:sp>
      <p:sp>
        <p:nvSpPr>
          <p:cNvPr id="7" name="TextBox 6">
            <a:extLst>
              <a:ext uri="{FF2B5EF4-FFF2-40B4-BE49-F238E27FC236}">
                <a16:creationId xmlns:a16="http://schemas.microsoft.com/office/drawing/2014/main" id="{E545B903-D2E7-7A42-902F-C4F9C9DEB1D8}"/>
              </a:ext>
            </a:extLst>
          </p:cNvPr>
          <p:cNvSpPr txBox="1"/>
          <p:nvPr/>
        </p:nvSpPr>
        <p:spPr>
          <a:xfrm>
            <a:off x="3104490" y="5429227"/>
            <a:ext cx="2657843" cy="369332"/>
          </a:xfrm>
          <a:prstGeom prst="rect">
            <a:avLst/>
          </a:prstGeom>
          <a:noFill/>
        </p:spPr>
        <p:txBody>
          <a:bodyPr wrap="none" rtlCol="0">
            <a:spAutoFit/>
          </a:bodyPr>
          <a:lstStyle/>
          <a:p>
            <a:r>
              <a:rPr lang="en-US"/>
              <a:t>74% probability of reorder</a:t>
            </a:r>
          </a:p>
        </p:txBody>
      </p:sp>
    </p:spTree>
    <p:extLst>
      <p:ext uri="{BB962C8B-B14F-4D97-AF65-F5344CB8AC3E}">
        <p14:creationId xmlns:p14="http://schemas.microsoft.com/office/powerpoint/2010/main" val="1436585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Diagram&#10;&#10;Description automatically generated">
            <a:extLst>
              <a:ext uri="{FF2B5EF4-FFF2-40B4-BE49-F238E27FC236}">
                <a16:creationId xmlns:a16="http://schemas.microsoft.com/office/drawing/2014/main" id="{7954C7B4-ED65-1642-8ECC-9C532781325B}"/>
              </a:ext>
            </a:extLst>
          </p:cNvPr>
          <p:cNvPicPr>
            <a:picLocks noChangeAspect="1"/>
          </p:cNvPicPr>
          <p:nvPr/>
        </p:nvPicPr>
        <p:blipFill>
          <a:blip r:embed="rId3"/>
          <a:stretch>
            <a:fillRect/>
          </a:stretch>
        </p:blipFill>
        <p:spPr>
          <a:xfrm>
            <a:off x="2366683" y="347705"/>
            <a:ext cx="7455586" cy="5131767"/>
          </a:xfrm>
          <a:prstGeom prst="rect">
            <a:avLst/>
          </a:prstGeom>
        </p:spPr>
      </p:pic>
      <p:sp>
        <p:nvSpPr>
          <p:cNvPr id="2" name="TextBox 1">
            <a:extLst>
              <a:ext uri="{FF2B5EF4-FFF2-40B4-BE49-F238E27FC236}">
                <a16:creationId xmlns:a16="http://schemas.microsoft.com/office/drawing/2014/main" id="{B8DFBB9F-617F-314D-B1B9-91248931DCF2}"/>
              </a:ext>
            </a:extLst>
          </p:cNvPr>
          <p:cNvSpPr txBox="1"/>
          <p:nvPr/>
        </p:nvSpPr>
        <p:spPr>
          <a:xfrm>
            <a:off x="8203712" y="889687"/>
            <a:ext cx="2657843" cy="369332"/>
          </a:xfrm>
          <a:prstGeom prst="rect">
            <a:avLst/>
          </a:prstGeom>
          <a:noFill/>
        </p:spPr>
        <p:txBody>
          <a:bodyPr wrap="none" rtlCol="0">
            <a:spAutoFit/>
          </a:bodyPr>
          <a:lstStyle/>
          <a:p>
            <a:r>
              <a:rPr lang="en-US"/>
              <a:t>60% probability of reorder</a:t>
            </a:r>
          </a:p>
        </p:txBody>
      </p:sp>
      <p:sp>
        <p:nvSpPr>
          <p:cNvPr id="7" name="TextBox 6">
            <a:extLst>
              <a:ext uri="{FF2B5EF4-FFF2-40B4-BE49-F238E27FC236}">
                <a16:creationId xmlns:a16="http://schemas.microsoft.com/office/drawing/2014/main" id="{E545B903-D2E7-7A42-902F-C4F9C9DEB1D8}"/>
              </a:ext>
            </a:extLst>
          </p:cNvPr>
          <p:cNvSpPr txBox="1"/>
          <p:nvPr/>
        </p:nvSpPr>
        <p:spPr>
          <a:xfrm>
            <a:off x="3104490" y="5429227"/>
            <a:ext cx="2657843" cy="369332"/>
          </a:xfrm>
          <a:prstGeom prst="rect">
            <a:avLst/>
          </a:prstGeom>
          <a:noFill/>
        </p:spPr>
        <p:txBody>
          <a:bodyPr wrap="none" rtlCol="0">
            <a:spAutoFit/>
          </a:bodyPr>
          <a:lstStyle/>
          <a:p>
            <a:r>
              <a:rPr lang="en-US"/>
              <a:t>74% probability of reorder</a:t>
            </a:r>
          </a:p>
        </p:txBody>
      </p:sp>
      <p:sp>
        <p:nvSpPr>
          <p:cNvPr id="8" name="TextBox 7">
            <a:extLst>
              <a:ext uri="{FF2B5EF4-FFF2-40B4-BE49-F238E27FC236}">
                <a16:creationId xmlns:a16="http://schemas.microsoft.com/office/drawing/2014/main" id="{7A97B914-2C3C-CF42-95A1-AF659D093CD4}"/>
              </a:ext>
            </a:extLst>
          </p:cNvPr>
          <p:cNvSpPr txBox="1"/>
          <p:nvPr/>
        </p:nvSpPr>
        <p:spPr>
          <a:xfrm>
            <a:off x="5837029" y="4654870"/>
            <a:ext cx="2657843" cy="369332"/>
          </a:xfrm>
          <a:prstGeom prst="rect">
            <a:avLst/>
          </a:prstGeom>
          <a:noFill/>
        </p:spPr>
        <p:txBody>
          <a:bodyPr wrap="none" rtlCol="0">
            <a:spAutoFit/>
          </a:bodyPr>
          <a:lstStyle/>
          <a:p>
            <a:r>
              <a:rPr lang="en-US"/>
              <a:t>56% probability of reorder</a:t>
            </a:r>
          </a:p>
        </p:txBody>
      </p:sp>
      <p:cxnSp>
        <p:nvCxnSpPr>
          <p:cNvPr id="5" name="Straight Arrow Connector 4">
            <a:extLst>
              <a:ext uri="{FF2B5EF4-FFF2-40B4-BE49-F238E27FC236}">
                <a16:creationId xmlns:a16="http://schemas.microsoft.com/office/drawing/2014/main" id="{2F659C8D-978A-8141-9C0F-7D1458D1638E}"/>
              </a:ext>
            </a:extLst>
          </p:cNvPr>
          <p:cNvCxnSpPr>
            <a:cxnSpLocks/>
          </p:cNvCxnSpPr>
          <p:nvPr/>
        </p:nvCxnSpPr>
        <p:spPr>
          <a:xfrm flipH="1">
            <a:off x="6536726" y="1316743"/>
            <a:ext cx="543697" cy="31434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2093160-F983-FA49-BB67-514DBC965ADD}"/>
              </a:ext>
            </a:extLst>
          </p:cNvPr>
          <p:cNvCxnSpPr>
            <a:cxnSpLocks/>
          </p:cNvCxnSpPr>
          <p:nvPr/>
        </p:nvCxnSpPr>
        <p:spPr>
          <a:xfrm flipH="1">
            <a:off x="5218637" y="1964724"/>
            <a:ext cx="618392" cy="3065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DFC76EE-60EC-834F-B966-6E932E8528EC}"/>
              </a:ext>
            </a:extLst>
          </p:cNvPr>
          <p:cNvCxnSpPr>
            <a:cxnSpLocks/>
          </p:cNvCxnSpPr>
          <p:nvPr/>
        </p:nvCxnSpPr>
        <p:spPr>
          <a:xfrm flipH="1">
            <a:off x="4036507" y="2735186"/>
            <a:ext cx="396904" cy="279487"/>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4454BEF-7683-F54D-8267-609E81F9A5B3}"/>
              </a:ext>
            </a:extLst>
          </p:cNvPr>
          <p:cNvCxnSpPr>
            <a:cxnSpLocks/>
          </p:cNvCxnSpPr>
          <p:nvPr/>
        </p:nvCxnSpPr>
        <p:spPr>
          <a:xfrm>
            <a:off x="3937281" y="3362378"/>
            <a:ext cx="198452" cy="33615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0CFC4C3-19C3-754D-BA19-8B228474BC3C}"/>
              </a:ext>
            </a:extLst>
          </p:cNvPr>
          <p:cNvCxnSpPr>
            <a:cxnSpLocks/>
          </p:cNvCxnSpPr>
          <p:nvPr/>
        </p:nvCxnSpPr>
        <p:spPr>
          <a:xfrm>
            <a:off x="4293335" y="4053873"/>
            <a:ext cx="0" cy="34193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8100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3">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B10995-830F-5B43-A400-D50978CE6CB1}"/>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4600" kern="1200">
                <a:solidFill>
                  <a:srgbClr val="FFFFFF"/>
                </a:solidFill>
                <a:latin typeface="+mj-lt"/>
                <a:ea typeface="+mj-ea"/>
                <a:cs typeface="+mj-cs"/>
              </a:rPr>
              <a:t>LIMITATIONS</a:t>
            </a:r>
          </a:p>
        </p:txBody>
      </p:sp>
      <p:sp>
        <p:nvSpPr>
          <p:cNvPr id="30"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765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963A0861-C15D-934E-8418-096BE4D89146}"/>
              </a:ext>
            </a:extLst>
          </p:cNvPr>
          <p:cNvSpPr>
            <a:spLocks noGrp="1"/>
          </p:cNvSpPr>
          <p:nvPr>
            <p:ph type="title"/>
          </p:nvPr>
        </p:nvSpPr>
        <p:spPr>
          <a:xfrm>
            <a:off x="6367461" y="728664"/>
            <a:ext cx="4984813" cy="3157080"/>
          </a:xfrm>
          <a:noFill/>
        </p:spPr>
        <p:txBody>
          <a:bodyPr vert="horz" lIns="91440" tIns="45720" rIns="91440" bIns="45720" rtlCol="0" anchor="b">
            <a:normAutofit/>
          </a:bodyPr>
          <a:lstStyle/>
          <a:p>
            <a:r>
              <a:rPr lang="en-US" sz="5200"/>
              <a:t>Thank you</a:t>
            </a:r>
          </a:p>
        </p:txBody>
      </p:sp>
      <p:pic>
        <p:nvPicPr>
          <p:cNvPr id="13316" name="Picture 4" descr="https://www.health.harvard.edu/healthy-eating/commonsense-strategies-to-help-you-eat-more-fruits-and-vegetables">
            <a:extLst>
              <a:ext uri="{FF2B5EF4-FFF2-40B4-BE49-F238E27FC236}">
                <a16:creationId xmlns:a16="http://schemas.microsoft.com/office/drawing/2014/main" id="{BB298F8D-016A-A44E-B062-EF6509D0E3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8065"/>
          <a:stretch/>
        </p:blipFill>
        <p:spPr bwMode="auto">
          <a:xfrm>
            <a:off x="329185" y="10"/>
            <a:ext cx="6005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Free Images : branch, leaf, flower, summer, ripe, bush ...">
            <a:extLst>
              <a:ext uri="{FF2B5EF4-FFF2-40B4-BE49-F238E27FC236}">
                <a16:creationId xmlns:a16="http://schemas.microsoft.com/office/drawing/2014/main" id="{49ED223A-5EDD-A946-8ED4-EB3D2320F28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a:extLst>
              <a:ext uri="{FF2B5EF4-FFF2-40B4-BE49-F238E27FC236}">
                <a16:creationId xmlns:a16="http://schemas.microsoft.com/office/drawing/2014/main" id="{3F38516B-FD6A-0640-961B-37C74F349C74}"/>
              </a:ext>
            </a:extLst>
          </p:cNvPr>
          <p:cNvPicPr>
            <a:picLocks noChangeAspect="1"/>
          </p:cNvPicPr>
          <p:nvPr/>
        </p:nvPicPr>
        <p:blipFill>
          <a:blip r:embed="rId4"/>
          <a:stretch>
            <a:fillRect/>
          </a:stretch>
        </p:blipFill>
        <p:spPr>
          <a:xfrm>
            <a:off x="6367461" y="3885744"/>
            <a:ext cx="3746500" cy="355600"/>
          </a:xfrm>
          <a:prstGeom prst="rect">
            <a:avLst/>
          </a:prstGeom>
        </p:spPr>
      </p:pic>
    </p:spTree>
    <p:extLst>
      <p:ext uri="{BB962C8B-B14F-4D97-AF65-F5344CB8AC3E}">
        <p14:creationId xmlns:p14="http://schemas.microsoft.com/office/powerpoint/2010/main" val="367553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Chart&#10;&#10;Description automatically generated">
            <a:extLst>
              <a:ext uri="{FF2B5EF4-FFF2-40B4-BE49-F238E27FC236}">
                <a16:creationId xmlns:a16="http://schemas.microsoft.com/office/drawing/2014/main" id="{2AFE90F8-B8EE-9A48-A1B4-245AF12A4844}"/>
              </a:ext>
            </a:extLst>
          </p:cNvPr>
          <p:cNvPicPr>
            <a:picLocks noChangeAspect="1"/>
          </p:cNvPicPr>
          <p:nvPr/>
        </p:nvPicPr>
        <p:blipFill>
          <a:blip r:embed="rId3"/>
          <a:stretch>
            <a:fillRect/>
          </a:stretch>
        </p:blipFill>
        <p:spPr>
          <a:xfrm>
            <a:off x="1336029" y="1518842"/>
            <a:ext cx="3577184" cy="2369883"/>
          </a:xfrm>
          <a:prstGeom prst="rect">
            <a:avLst/>
          </a:prstGeom>
        </p:spPr>
      </p:pic>
      <p:pic>
        <p:nvPicPr>
          <p:cNvPr id="7" name="Picture 6" descr="A picture containing necklet, accessory, watch&#10;&#10;Description automatically generated">
            <a:extLst>
              <a:ext uri="{FF2B5EF4-FFF2-40B4-BE49-F238E27FC236}">
                <a16:creationId xmlns:a16="http://schemas.microsoft.com/office/drawing/2014/main" id="{D545F040-2696-4D4C-8541-340FD08E0611}"/>
              </a:ext>
            </a:extLst>
          </p:cNvPr>
          <p:cNvPicPr>
            <a:picLocks noChangeAspect="1"/>
          </p:cNvPicPr>
          <p:nvPr/>
        </p:nvPicPr>
        <p:blipFill>
          <a:blip r:embed="rId4"/>
          <a:stretch>
            <a:fillRect/>
          </a:stretch>
        </p:blipFill>
        <p:spPr>
          <a:xfrm>
            <a:off x="7278787" y="1518847"/>
            <a:ext cx="3577184" cy="2378378"/>
          </a:xfrm>
          <a:prstGeom prst="rect">
            <a:avLst/>
          </a:prstGeom>
        </p:spPr>
      </p:pic>
      <p:sp>
        <p:nvSpPr>
          <p:cNvPr id="9" name="TextBox 8">
            <a:extLst>
              <a:ext uri="{FF2B5EF4-FFF2-40B4-BE49-F238E27FC236}">
                <a16:creationId xmlns:a16="http://schemas.microsoft.com/office/drawing/2014/main" id="{52758A88-0297-B744-91E7-78F5F4EF652C}"/>
              </a:ext>
            </a:extLst>
          </p:cNvPr>
          <p:cNvSpPr txBox="1"/>
          <p:nvPr/>
        </p:nvSpPr>
        <p:spPr>
          <a:xfrm>
            <a:off x="2312796" y="781313"/>
            <a:ext cx="1623650" cy="369332"/>
          </a:xfrm>
          <a:prstGeom prst="rect">
            <a:avLst/>
          </a:prstGeom>
          <a:noFill/>
        </p:spPr>
        <p:txBody>
          <a:bodyPr wrap="none" rtlCol="0">
            <a:spAutoFit/>
          </a:bodyPr>
          <a:lstStyle/>
          <a:p>
            <a:r>
              <a:rPr lang="en-US"/>
              <a:t>Bayes Theorem</a:t>
            </a:r>
          </a:p>
        </p:txBody>
      </p:sp>
      <p:sp>
        <p:nvSpPr>
          <p:cNvPr id="13" name="TextBox 12">
            <a:extLst>
              <a:ext uri="{FF2B5EF4-FFF2-40B4-BE49-F238E27FC236}">
                <a16:creationId xmlns:a16="http://schemas.microsoft.com/office/drawing/2014/main" id="{F3919CD5-6206-7749-91A4-886C3DADD434}"/>
              </a:ext>
            </a:extLst>
          </p:cNvPr>
          <p:cNvSpPr txBox="1"/>
          <p:nvPr/>
        </p:nvSpPr>
        <p:spPr>
          <a:xfrm>
            <a:off x="8107180" y="781313"/>
            <a:ext cx="1920398" cy="369332"/>
          </a:xfrm>
          <a:prstGeom prst="rect">
            <a:avLst/>
          </a:prstGeom>
          <a:noFill/>
        </p:spPr>
        <p:txBody>
          <a:bodyPr wrap="none" rtlCol="0">
            <a:spAutoFit/>
          </a:bodyPr>
          <a:lstStyle/>
          <a:p>
            <a:r>
              <a:rPr lang="en-US"/>
              <a:t>Binary Search Tree</a:t>
            </a:r>
          </a:p>
        </p:txBody>
      </p:sp>
      <p:sp>
        <p:nvSpPr>
          <p:cNvPr id="11" name="Right Brace 10">
            <a:extLst>
              <a:ext uri="{FF2B5EF4-FFF2-40B4-BE49-F238E27FC236}">
                <a16:creationId xmlns:a16="http://schemas.microsoft.com/office/drawing/2014/main" id="{0980B357-7797-FD44-9CAB-D272EE5FECAB}"/>
              </a:ext>
            </a:extLst>
          </p:cNvPr>
          <p:cNvSpPr/>
          <p:nvPr/>
        </p:nvSpPr>
        <p:spPr>
          <a:xfrm rot="5400000">
            <a:off x="5638800" y="3229969"/>
            <a:ext cx="914400" cy="2879124"/>
          </a:xfrm>
          <a:custGeom>
            <a:avLst/>
            <a:gdLst>
              <a:gd name="connsiteX0" fmla="*/ 0 w 914400"/>
              <a:gd name="connsiteY0" fmla="*/ 0 h 2879124"/>
              <a:gd name="connsiteX1" fmla="*/ 457200 w 914400"/>
              <a:gd name="connsiteY1" fmla="*/ 76197 h 2879124"/>
              <a:gd name="connsiteX2" fmla="*/ 457200 w 914400"/>
              <a:gd name="connsiteY2" fmla="*/ 1363365 h 2879124"/>
              <a:gd name="connsiteX3" fmla="*/ 914400 w 914400"/>
              <a:gd name="connsiteY3" fmla="*/ 1439562 h 2879124"/>
              <a:gd name="connsiteX4" fmla="*/ 457200 w 914400"/>
              <a:gd name="connsiteY4" fmla="*/ 1515759 h 2879124"/>
              <a:gd name="connsiteX5" fmla="*/ 457200 w 914400"/>
              <a:gd name="connsiteY5" fmla="*/ 2802927 h 2879124"/>
              <a:gd name="connsiteX6" fmla="*/ 0 w 914400"/>
              <a:gd name="connsiteY6" fmla="*/ 2879124 h 2879124"/>
              <a:gd name="connsiteX7" fmla="*/ 0 w 914400"/>
              <a:gd name="connsiteY7" fmla="*/ 0 h 2879124"/>
              <a:gd name="connsiteX0" fmla="*/ 0 w 914400"/>
              <a:gd name="connsiteY0" fmla="*/ 0 h 2879124"/>
              <a:gd name="connsiteX1" fmla="*/ 457200 w 914400"/>
              <a:gd name="connsiteY1" fmla="*/ 76197 h 2879124"/>
              <a:gd name="connsiteX2" fmla="*/ 457200 w 914400"/>
              <a:gd name="connsiteY2" fmla="*/ 1363365 h 2879124"/>
              <a:gd name="connsiteX3" fmla="*/ 914400 w 914400"/>
              <a:gd name="connsiteY3" fmla="*/ 1439562 h 2879124"/>
              <a:gd name="connsiteX4" fmla="*/ 457200 w 914400"/>
              <a:gd name="connsiteY4" fmla="*/ 1515759 h 2879124"/>
              <a:gd name="connsiteX5" fmla="*/ 457200 w 914400"/>
              <a:gd name="connsiteY5" fmla="*/ 2802927 h 2879124"/>
              <a:gd name="connsiteX6" fmla="*/ 0 w 914400"/>
              <a:gd name="connsiteY6" fmla="*/ 2879124 h 287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 h="2879124" stroke="0" extrusionOk="0">
                <a:moveTo>
                  <a:pt x="0" y="0"/>
                </a:moveTo>
                <a:cubicBezTo>
                  <a:pt x="249350" y="-1946"/>
                  <a:pt x="454502" y="35128"/>
                  <a:pt x="457200" y="76197"/>
                </a:cubicBezTo>
                <a:cubicBezTo>
                  <a:pt x="497888" y="576013"/>
                  <a:pt x="366986" y="1162593"/>
                  <a:pt x="457200" y="1363365"/>
                </a:cubicBezTo>
                <a:cubicBezTo>
                  <a:pt x="438383" y="1423823"/>
                  <a:pt x="660414" y="1447748"/>
                  <a:pt x="914400" y="1439562"/>
                </a:cubicBezTo>
                <a:cubicBezTo>
                  <a:pt x="659847" y="1438441"/>
                  <a:pt x="458358" y="1474230"/>
                  <a:pt x="457200" y="1515759"/>
                </a:cubicBezTo>
                <a:cubicBezTo>
                  <a:pt x="542484" y="1834843"/>
                  <a:pt x="424037" y="2396905"/>
                  <a:pt x="457200" y="2802927"/>
                </a:cubicBezTo>
                <a:cubicBezTo>
                  <a:pt x="442308" y="2842729"/>
                  <a:pt x="241264" y="2889707"/>
                  <a:pt x="0" y="2879124"/>
                </a:cubicBezTo>
                <a:cubicBezTo>
                  <a:pt x="48231" y="2427769"/>
                  <a:pt x="-84455" y="1157294"/>
                  <a:pt x="0" y="0"/>
                </a:cubicBezTo>
                <a:close/>
              </a:path>
              <a:path w="914400" h="2879124" fill="none" extrusionOk="0">
                <a:moveTo>
                  <a:pt x="0" y="0"/>
                </a:moveTo>
                <a:cubicBezTo>
                  <a:pt x="244207" y="-589"/>
                  <a:pt x="456293" y="32267"/>
                  <a:pt x="457200" y="76197"/>
                </a:cubicBezTo>
                <a:cubicBezTo>
                  <a:pt x="547361" y="206972"/>
                  <a:pt x="350196" y="776906"/>
                  <a:pt x="457200" y="1363365"/>
                </a:cubicBezTo>
                <a:cubicBezTo>
                  <a:pt x="446773" y="1424091"/>
                  <a:pt x="670850" y="1446216"/>
                  <a:pt x="914400" y="1439562"/>
                </a:cubicBezTo>
                <a:cubicBezTo>
                  <a:pt x="661640" y="1445635"/>
                  <a:pt x="459659" y="1472218"/>
                  <a:pt x="457200" y="1515759"/>
                </a:cubicBezTo>
                <a:cubicBezTo>
                  <a:pt x="342923" y="2096016"/>
                  <a:pt x="488617" y="2443448"/>
                  <a:pt x="457200" y="2802927"/>
                </a:cubicBezTo>
                <a:cubicBezTo>
                  <a:pt x="474091" y="2878453"/>
                  <a:pt x="245884" y="2882616"/>
                  <a:pt x="0" y="2879124"/>
                </a:cubicBezTo>
              </a:path>
              <a:path w="914400" h="2879124" fill="none" stroke="0" extrusionOk="0">
                <a:moveTo>
                  <a:pt x="0" y="0"/>
                </a:moveTo>
                <a:cubicBezTo>
                  <a:pt x="258113" y="3139"/>
                  <a:pt x="459898" y="34764"/>
                  <a:pt x="457200" y="76197"/>
                </a:cubicBezTo>
                <a:cubicBezTo>
                  <a:pt x="491553" y="631832"/>
                  <a:pt x="371262" y="839385"/>
                  <a:pt x="457200" y="1363365"/>
                </a:cubicBezTo>
                <a:cubicBezTo>
                  <a:pt x="472146" y="1427695"/>
                  <a:pt x="662312" y="1443879"/>
                  <a:pt x="914400" y="1439562"/>
                </a:cubicBezTo>
                <a:cubicBezTo>
                  <a:pt x="662892" y="1441098"/>
                  <a:pt x="460012" y="1477121"/>
                  <a:pt x="457200" y="1515759"/>
                </a:cubicBezTo>
                <a:cubicBezTo>
                  <a:pt x="473528" y="1914079"/>
                  <a:pt x="477905" y="2648707"/>
                  <a:pt x="457200" y="2802927"/>
                </a:cubicBezTo>
                <a:cubicBezTo>
                  <a:pt x="450156" y="2846166"/>
                  <a:pt x="247118" y="2875407"/>
                  <a:pt x="0" y="2879124"/>
                </a:cubicBezTo>
              </a:path>
            </a:pathLst>
          </a:custGeom>
          <a:ln w="28575">
            <a:extLst>
              <a:ext uri="{C807C97D-BFC1-408E-A445-0C87EB9F89A2}">
                <ask:lineSketchStyleProps xmlns:ask="http://schemas.microsoft.com/office/drawing/2018/sketchyshapes" sd="1219033472">
                  <a:prstGeom prst="rightBrace">
                    <a:avLst/>
                  </a:prstGeom>
                  <ask:type>
                    <ask:lineSketchCurved/>
                  </ask:type>
                </ask:lineSketchStyleProps>
              </a:ext>
            </a:extLst>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415BCE-31D8-DC46-A900-79C5175D5D7A}"/>
              </a:ext>
            </a:extLst>
          </p:cNvPr>
          <p:cNvSpPr txBox="1"/>
          <p:nvPr/>
        </p:nvSpPr>
        <p:spPr>
          <a:xfrm>
            <a:off x="4753838" y="5244877"/>
            <a:ext cx="2684325" cy="646331"/>
          </a:xfrm>
          <a:prstGeom prst="rect">
            <a:avLst/>
          </a:prstGeom>
          <a:noFill/>
        </p:spPr>
        <p:txBody>
          <a:bodyPr wrap="none" rtlCol="0">
            <a:spAutoFit/>
          </a:bodyPr>
          <a:lstStyle/>
          <a:p>
            <a:r>
              <a:rPr lang="en-US" sz="3600"/>
              <a:t>Decision Tree</a:t>
            </a:r>
          </a:p>
        </p:txBody>
      </p:sp>
      <p:sp>
        <p:nvSpPr>
          <p:cNvPr id="21" name="Rectangle 20">
            <a:extLst>
              <a:ext uri="{FF2B5EF4-FFF2-40B4-BE49-F238E27FC236}">
                <a16:creationId xmlns:a16="http://schemas.microsoft.com/office/drawing/2014/main" id="{DDFBFAB9-0F5B-DC44-8DEF-65FA8AA76551}"/>
              </a:ext>
            </a:extLst>
          </p:cNvPr>
          <p:cNvSpPr/>
          <p:nvPr/>
        </p:nvSpPr>
        <p:spPr>
          <a:xfrm>
            <a:off x="5829018" y="4292682"/>
            <a:ext cx="530915" cy="369332"/>
          </a:xfrm>
          <a:prstGeom prst="rect">
            <a:avLst/>
          </a:prstGeom>
        </p:spPr>
        <p:txBody>
          <a:bodyPr wrap="none">
            <a:spAutoFit/>
          </a:bodyPr>
          <a:lstStyle/>
          <a:p>
            <a:r>
              <a:rPr lang="en-US"/>
              <a:t>***</a:t>
            </a:r>
          </a:p>
        </p:txBody>
      </p:sp>
    </p:spTree>
    <p:extLst>
      <p:ext uri="{BB962C8B-B14F-4D97-AF65-F5344CB8AC3E}">
        <p14:creationId xmlns:p14="http://schemas.microsoft.com/office/powerpoint/2010/main" val="188920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9" name="Picture 18" descr="Diagram&#10;&#10;Description automatically generated">
            <a:extLst>
              <a:ext uri="{FF2B5EF4-FFF2-40B4-BE49-F238E27FC236}">
                <a16:creationId xmlns:a16="http://schemas.microsoft.com/office/drawing/2014/main" id="{91907968-FE69-074D-94AA-615861E82D8B}"/>
              </a:ext>
            </a:extLst>
          </p:cNvPr>
          <p:cNvPicPr>
            <a:picLocks noChangeAspect="1"/>
          </p:cNvPicPr>
          <p:nvPr/>
        </p:nvPicPr>
        <p:blipFill>
          <a:blip r:embed="rId3"/>
          <a:stretch>
            <a:fillRect/>
          </a:stretch>
        </p:blipFill>
        <p:spPr>
          <a:xfrm>
            <a:off x="2293011" y="758262"/>
            <a:ext cx="7605978" cy="4484597"/>
          </a:xfrm>
          <a:prstGeom prst="rect">
            <a:avLst/>
          </a:prstGeom>
        </p:spPr>
      </p:pic>
    </p:spTree>
    <p:extLst>
      <p:ext uri="{BB962C8B-B14F-4D97-AF65-F5344CB8AC3E}">
        <p14:creationId xmlns:p14="http://schemas.microsoft.com/office/powerpoint/2010/main" val="3036393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1">
            <a:extLst>
              <a:ext uri="{FF2B5EF4-FFF2-40B4-BE49-F238E27FC236}">
                <a16:creationId xmlns:a16="http://schemas.microsoft.com/office/drawing/2014/main" id="{ED8E54F9-849C-4865-8C5E-FD967B81D7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3">
            <a:extLst>
              <a:ext uri="{FF2B5EF4-FFF2-40B4-BE49-F238E27FC236}">
                <a16:creationId xmlns:a16="http://schemas.microsoft.com/office/drawing/2014/main" id="{391AE6B3-1D2D-4C67-A4DB-888635B52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054983"/>
          </a:xfrm>
          <a:custGeom>
            <a:avLst/>
            <a:gdLst>
              <a:gd name="connsiteX0" fmla="*/ 6788003 w 12188952"/>
              <a:gd name="connsiteY0" fmla="*/ 5986774 h 6054983"/>
              <a:gd name="connsiteX1" fmla="*/ 6787005 w 12188952"/>
              <a:gd name="connsiteY1" fmla="*/ 5986852 h 6054983"/>
              <a:gd name="connsiteX2" fmla="*/ 6786779 w 12188952"/>
              <a:gd name="connsiteY2" fmla="*/ 5987386 h 6054983"/>
              <a:gd name="connsiteX3" fmla="*/ 0 w 12188952"/>
              <a:gd name="connsiteY3" fmla="*/ 0 h 6054983"/>
              <a:gd name="connsiteX4" fmla="*/ 12188952 w 12188952"/>
              <a:gd name="connsiteY4" fmla="*/ 0 h 6054983"/>
              <a:gd name="connsiteX5" fmla="*/ 12188952 w 12188952"/>
              <a:gd name="connsiteY5" fmla="*/ 5092539 h 6054983"/>
              <a:gd name="connsiteX6" fmla="*/ 12058081 w 12188952"/>
              <a:gd name="connsiteY6" fmla="*/ 5131579 h 6054983"/>
              <a:gd name="connsiteX7" fmla="*/ 11673881 w 12188952"/>
              <a:gd name="connsiteY7" fmla="*/ 5235154 h 6054983"/>
              <a:gd name="connsiteX8" fmla="*/ 10422749 w 12188952"/>
              <a:gd name="connsiteY8" fmla="*/ 5518693 h 6054983"/>
              <a:gd name="connsiteX9" fmla="*/ 9421666 w 12188952"/>
              <a:gd name="connsiteY9" fmla="*/ 5693855 h 6054983"/>
              <a:gd name="connsiteX10" fmla="*/ 8456304 w 12188952"/>
              <a:gd name="connsiteY10" fmla="*/ 5827556 h 6054983"/>
              <a:gd name="connsiteX11" fmla="*/ 7714041 w 12188952"/>
              <a:gd name="connsiteY11" fmla="*/ 5907503 h 6054983"/>
              <a:gd name="connsiteX12" fmla="*/ 6949978 w 12188952"/>
              <a:gd name="connsiteY12" fmla="*/ 5973283 h 6054983"/>
              <a:gd name="connsiteX13" fmla="*/ 6934569 w 12188952"/>
              <a:gd name="connsiteY13" fmla="*/ 5975354 h 6054983"/>
              <a:gd name="connsiteX14" fmla="*/ 6788750 w 12188952"/>
              <a:gd name="connsiteY14" fmla="*/ 5986715 h 6054983"/>
              <a:gd name="connsiteX15" fmla="*/ 6798241 w 12188952"/>
              <a:gd name="connsiteY15" fmla="*/ 5988535 h 6054983"/>
              <a:gd name="connsiteX16" fmla="*/ 6833723 w 12188952"/>
              <a:gd name="connsiteY16" fmla="*/ 5986828 h 6054983"/>
              <a:gd name="connsiteX17" fmla="*/ 6882282 w 12188952"/>
              <a:gd name="connsiteY17" fmla="*/ 5983850 h 6054983"/>
              <a:gd name="connsiteX18" fmla="*/ 7576876 w 12188952"/>
              <a:gd name="connsiteY18" fmla="*/ 5951323 h 6054983"/>
              <a:gd name="connsiteX19" fmla="*/ 8621689 w 12188952"/>
              <a:gd name="connsiteY19" fmla="*/ 5864426 h 6054983"/>
              <a:gd name="connsiteX20" fmla="*/ 9477600 w 12188952"/>
              <a:gd name="connsiteY20" fmla="*/ 5760520 h 6054983"/>
              <a:gd name="connsiteX21" fmla="*/ 10626651 w 12188952"/>
              <a:gd name="connsiteY21" fmla="*/ 5566363 h 6054983"/>
              <a:gd name="connsiteX22" fmla="*/ 11995498 w 12188952"/>
              <a:gd name="connsiteY22" fmla="*/ 5240369 h 6054983"/>
              <a:gd name="connsiteX23" fmla="*/ 12188952 w 12188952"/>
              <a:gd name="connsiteY23" fmla="*/ 5183370 h 6054983"/>
              <a:gd name="connsiteX24" fmla="*/ 12188952 w 12188952"/>
              <a:gd name="connsiteY24" fmla="*/ 5238107 h 6054983"/>
              <a:gd name="connsiteX25" fmla="*/ 11826300 w 12188952"/>
              <a:gd name="connsiteY25" fmla="*/ 5343406 h 6054983"/>
              <a:gd name="connsiteX26" fmla="*/ 10936448 w 12188952"/>
              <a:gd name="connsiteY26" fmla="*/ 5557921 h 6054983"/>
              <a:gd name="connsiteX27" fmla="*/ 9983034 w 12188952"/>
              <a:gd name="connsiteY27" fmla="*/ 5737926 h 6054983"/>
              <a:gd name="connsiteX28" fmla="*/ 9184585 w 12188952"/>
              <a:gd name="connsiteY28" fmla="*/ 5853873 h 6054983"/>
              <a:gd name="connsiteX29" fmla="*/ 8576053 w 12188952"/>
              <a:gd name="connsiteY29" fmla="*/ 5923392 h 6054983"/>
              <a:gd name="connsiteX30" fmla="*/ 7862392 w 12188952"/>
              <a:gd name="connsiteY30" fmla="*/ 5984843 h 6054983"/>
              <a:gd name="connsiteX31" fmla="*/ 6933768 w 12188952"/>
              <a:gd name="connsiteY31" fmla="*/ 6036237 h 6054983"/>
              <a:gd name="connsiteX32" fmla="*/ 6476130 w 12188952"/>
              <a:gd name="connsiteY32" fmla="*/ 6050140 h 6054983"/>
              <a:gd name="connsiteX33" fmla="*/ 6360703 w 12188952"/>
              <a:gd name="connsiteY33" fmla="*/ 6054983 h 6054983"/>
              <a:gd name="connsiteX34" fmla="*/ 6055614 w 12188952"/>
              <a:gd name="connsiteY34" fmla="*/ 6054983 h 6054983"/>
              <a:gd name="connsiteX35" fmla="*/ 5976289 w 12188952"/>
              <a:gd name="connsiteY35" fmla="*/ 6050389 h 6054983"/>
              <a:gd name="connsiteX36" fmla="*/ 5263770 w 12188952"/>
              <a:gd name="connsiteY36" fmla="*/ 6014140 h 6054983"/>
              <a:gd name="connsiteX37" fmla="*/ 4345190 w 12188952"/>
              <a:gd name="connsiteY37" fmla="*/ 5952070 h 6054983"/>
              <a:gd name="connsiteX38" fmla="*/ 3372201 w 12188952"/>
              <a:gd name="connsiteY38" fmla="*/ 5853501 h 6054983"/>
              <a:gd name="connsiteX39" fmla="*/ 2361582 w 12188952"/>
              <a:gd name="connsiteY39" fmla="*/ 5734574 h 6054983"/>
              <a:gd name="connsiteX40" fmla="*/ 1232869 w 12188952"/>
              <a:gd name="connsiteY40" fmla="*/ 5561398 h 6054983"/>
              <a:gd name="connsiteX41" fmla="*/ 68483 w 12188952"/>
              <a:gd name="connsiteY41" fmla="*/ 5321691 h 6054983"/>
              <a:gd name="connsiteX42" fmla="*/ 0 w 12188952"/>
              <a:gd name="connsiteY42" fmla="*/ 5304336 h 6054983"/>
              <a:gd name="connsiteX43" fmla="*/ 0 w 12188952"/>
              <a:gd name="connsiteY43" fmla="*/ 5247847 h 6054983"/>
              <a:gd name="connsiteX44" fmla="*/ 72423 w 12188952"/>
              <a:gd name="connsiteY44" fmla="*/ 5266624 h 6054983"/>
              <a:gd name="connsiteX45" fmla="*/ 600566 w 12188952"/>
              <a:gd name="connsiteY45" fmla="*/ 5384994 h 6054983"/>
              <a:gd name="connsiteX46" fmla="*/ 1769069 w 12188952"/>
              <a:gd name="connsiteY46" fmla="*/ 5595162 h 6054983"/>
              <a:gd name="connsiteX47" fmla="*/ 2612900 w 12188952"/>
              <a:gd name="connsiteY47" fmla="*/ 5712104 h 6054983"/>
              <a:gd name="connsiteX48" fmla="*/ 2580488 w 12188952"/>
              <a:gd name="connsiteY48" fmla="*/ 5702173 h 6054983"/>
              <a:gd name="connsiteX49" fmla="*/ 1112357 w 12188952"/>
              <a:gd name="connsiteY49" fmla="*/ 5369476 h 6054983"/>
              <a:gd name="connsiteX50" fmla="*/ 420307 w 12188952"/>
              <a:gd name="connsiteY50" fmla="*/ 5170043 h 6054983"/>
              <a:gd name="connsiteX51" fmla="*/ 0 w 12188952"/>
              <a:gd name="connsiteY51" fmla="*/ 5031126 h 60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88952" h="6054983">
                <a:moveTo>
                  <a:pt x="6788003" y="5986774"/>
                </a:moveTo>
                <a:lnTo>
                  <a:pt x="6787005" y="5986852"/>
                </a:lnTo>
                <a:lnTo>
                  <a:pt x="6786779" y="5987386"/>
                </a:lnTo>
                <a:close/>
                <a:moveTo>
                  <a:pt x="0" y="0"/>
                </a:moveTo>
                <a:lnTo>
                  <a:pt x="12188952" y="0"/>
                </a:lnTo>
                <a:lnTo>
                  <a:pt x="12188952" y="5092539"/>
                </a:lnTo>
                <a:lnTo>
                  <a:pt x="12058081" y="5131579"/>
                </a:lnTo>
                <a:cubicBezTo>
                  <a:pt x="11930517" y="5167793"/>
                  <a:pt x="11802439" y="5202322"/>
                  <a:pt x="11673881" y="5235154"/>
                </a:cubicBezTo>
                <a:cubicBezTo>
                  <a:pt x="11259973" y="5342661"/>
                  <a:pt x="10842632" y="5436263"/>
                  <a:pt x="10422749" y="5518693"/>
                </a:cubicBezTo>
                <a:cubicBezTo>
                  <a:pt x="10090287" y="5583904"/>
                  <a:pt x="9756593" y="5642301"/>
                  <a:pt x="9421666" y="5693855"/>
                </a:cubicBezTo>
                <a:cubicBezTo>
                  <a:pt x="9100721" y="5743512"/>
                  <a:pt x="8778938" y="5788079"/>
                  <a:pt x="8456304" y="5827556"/>
                </a:cubicBezTo>
                <a:cubicBezTo>
                  <a:pt x="8209307" y="5857722"/>
                  <a:pt x="7961801" y="5883295"/>
                  <a:pt x="7714041" y="5907503"/>
                </a:cubicBezTo>
                <a:lnTo>
                  <a:pt x="6949978" y="5973283"/>
                </a:lnTo>
                <a:lnTo>
                  <a:pt x="6934569" y="5975354"/>
                </a:lnTo>
                <a:lnTo>
                  <a:pt x="6788750" y="5986715"/>
                </a:lnTo>
                <a:lnTo>
                  <a:pt x="6798241" y="5988535"/>
                </a:lnTo>
                <a:cubicBezTo>
                  <a:pt x="6809920" y="5989001"/>
                  <a:pt x="6822028" y="5986828"/>
                  <a:pt x="6833723" y="5986828"/>
                </a:cubicBezTo>
                <a:cubicBezTo>
                  <a:pt x="6849867" y="5986828"/>
                  <a:pt x="6866012" y="5984221"/>
                  <a:pt x="6882282" y="5983850"/>
                </a:cubicBezTo>
                <a:cubicBezTo>
                  <a:pt x="7114026" y="5978388"/>
                  <a:pt x="7345514" y="5966221"/>
                  <a:pt x="7576876" y="5951323"/>
                </a:cubicBezTo>
                <a:cubicBezTo>
                  <a:pt x="7925570" y="5928855"/>
                  <a:pt x="8274011" y="5900676"/>
                  <a:pt x="8621689" y="5864426"/>
                </a:cubicBezTo>
                <a:cubicBezTo>
                  <a:pt x="8907712" y="5835128"/>
                  <a:pt x="9193011" y="5800493"/>
                  <a:pt x="9477600" y="5760520"/>
                </a:cubicBezTo>
                <a:cubicBezTo>
                  <a:pt x="9862435" y="5706146"/>
                  <a:pt x="10245452" y="5641432"/>
                  <a:pt x="10626651" y="5566363"/>
                </a:cubicBezTo>
                <a:cubicBezTo>
                  <a:pt x="11087341" y="5475243"/>
                  <a:pt x="11544088" y="5367737"/>
                  <a:pt x="11995498" y="5240369"/>
                </a:cubicBezTo>
                <a:lnTo>
                  <a:pt x="12188952" y="5183370"/>
                </a:lnTo>
                <a:lnTo>
                  <a:pt x="12188952" y="5238107"/>
                </a:lnTo>
                <a:lnTo>
                  <a:pt x="11826300" y="5343406"/>
                </a:lnTo>
                <a:cubicBezTo>
                  <a:pt x="11531885" y="5423103"/>
                  <a:pt x="11235310" y="5493989"/>
                  <a:pt x="10936448" y="5557921"/>
                </a:cubicBezTo>
                <a:cubicBezTo>
                  <a:pt x="10620168" y="5625703"/>
                  <a:pt x="10302365" y="5685700"/>
                  <a:pt x="9983034" y="5737926"/>
                </a:cubicBezTo>
                <a:cubicBezTo>
                  <a:pt x="9717606" y="5781375"/>
                  <a:pt x="9451451" y="5820020"/>
                  <a:pt x="9184585" y="5853873"/>
                </a:cubicBezTo>
                <a:cubicBezTo>
                  <a:pt x="8981951" y="5879447"/>
                  <a:pt x="8779319" y="5903530"/>
                  <a:pt x="8576053" y="5923392"/>
                </a:cubicBezTo>
                <a:cubicBezTo>
                  <a:pt x="8338462" y="5946112"/>
                  <a:pt x="8100618" y="5967587"/>
                  <a:pt x="7862392" y="5984843"/>
                </a:cubicBezTo>
                <a:cubicBezTo>
                  <a:pt x="7553105" y="6007187"/>
                  <a:pt x="7243690" y="6025065"/>
                  <a:pt x="6933768" y="6036237"/>
                </a:cubicBezTo>
                <a:cubicBezTo>
                  <a:pt x="6781221" y="6041700"/>
                  <a:pt x="6628676" y="6045548"/>
                  <a:pt x="6476130" y="6050140"/>
                </a:cubicBezTo>
                <a:cubicBezTo>
                  <a:pt x="6437585" y="6048056"/>
                  <a:pt x="6398929" y="6049681"/>
                  <a:pt x="6360703" y="6054983"/>
                </a:cubicBezTo>
                <a:lnTo>
                  <a:pt x="6055614" y="6054983"/>
                </a:lnTo>
                <a:lnTo>
                  <a:pt x="5976289" y="6050389"/>
                </a:lnTo>
                <a:cubicBezTo>
                  <a:pt x="5738826" y="6037976"/>
                  <a:pt x="5501363" y="6024197"/>
                  <a:pt x="5263770" y="6014140"/>
                </a:cubicBezTo>
                <a:cubicBezTo>
                  <a:pt x="4957027" y="6001724"/>
                  <a:pt x="4650663" y="5981244"/>
                  <a:pt x="4345190" y="5952070"/>
                </a:cubicBezTo>
                <a:cubicBezTo>
                  <a:pt x="4020648" y="5921158"/>
                  <a:pt x="3696870" y="5886523"/>
                  <a:pt x="3372201" y="5853501"/>
                </a:cubicBezTo>
                <a:cubicBezTo>
                  <a:pt x="3034653" y="5819239"/>
                  <a:pt x="2697781" y="5779600"/>
                  <a:pt x="2361582" y="5734574"/>
                </a:cubicBezTo>
                <a:cubicBezTo>
                  <a:pt x="1984196" y="5684421"/>
                  <a:pt x="1607962" y="5626695"/>
                  <a:pt x="1232869" y="5561398"/>
                </a:cubicBezTo>
                <a:cubicBezTo>
                  <a:pt x="841970" y="5492685"/>
                  <a:pt x="453644" y="5414197"/>
                  <a:pt x="68483" y="5321691"/>
                </a:cubicBezTo>
                <a:lnTo>
                  <a:pt x="0" y="5304336"/>
                </a:lnTo>
                <a:lnTo>
                  <a:pt x="0" y="5247847"/>
                </a:lnTo>
                <a:lnTo>
                  <a:pt x="72423" y="5266624"/>
                </a:lnTo>
                <a:cubicBezTo>
                  <a:pt x="247899" y="5308802"/>
                  <a:pt x="424058" y="5348062"/>
                  <a:pt x="600566" y="5384994"/>
                </a:cubicBezTo>
                <a:cubicBezTo>
                  <a:pt x="988032" y="5465808"/>
                  <a:pt x="1377788" y="5534706"/>
                  <a:pt x="1769069" y="5595162"/>
                </a:cubicBezTo>
                <a:cubicBezTo>
                  <a:pt x="2051913" y="5638738"/>
                  <a:pt x="2335141" y="5678835"/>
                  <a:pt x="2612900" y="5712104"/>
                </a:cubicBezTo>
                <a:cubicBezTo>
                  <a:pt x="2604892" y="5714711"/>
                  <a:pt x="2593962" y="5704655"/>
                  <a:pt x="2580488" y="5702173"/>
                </a:cubicBezTo>
                <a:cubicBezTo>
                  <a:pt x="2086656" y="5610221"/>
                  <a:pt x="1597284" y="5499328"/>
                  <a:pt x="1112357" y="5369476"/>
                </a:cubicBezTo>
                <a:cubicBezTo>
                  <a:pt x="880233" y="5307405"/>
                  <a:pt x="649550" y="5240927"/>
                  <a:pt x="420307" y="5170043"/>
                </a:cubicBezTo>
                <a:lnTo>
                  <a:pt x="0" y="50311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7B10995-830F-5B43-A400-D50978CE6CB1}"/>
              </a:ext>
            </a:extLst>
          </p:cNvPr>
          <p:cNvSpPr>
            <a:spLocks noGrp="1"/>
          </p:cNvSpPr>
          <p:nvPr>
            <p:ph type="title"/>
          </p:nvPr>
        </p:nvSpPr>
        <p:spPr>
          <a:xfrm>
            <a:off x="1524000" y="929452"/>
            <a:ext cx="9144000" cy="2526738"/>
          </a:xfrm>
        </p:spPr>
        <p:txBody>
          <a:bodyPr vert="horz" lIns="91440" tIns="45720" rIns="91440" bIns="45720" rtlCol="0" anchor="b">
            <a:normAutofit/>
          </a:bodyPr>
          <a:lstStyle/>
          <a:p>
            <a:pPr algn="ctr"/>
            <a:r>
              <a:rPr lang="en-US" sz="4600" kern="1200">
                <a:solidFill>
                  <a:srgbClr val="FFFFFF"/>
                </a:solidFill>
                <a:latin typeface="+mj-lt"/>
                <a:ea typeface="+mj-ea"/>
                <a:cs typeface="+mj-cs"/>
              </a:rPr>
              <a:t>“</a:t>
            </a:r>
            <a:r>
              <a:rPr lang="en-US" sz="4600" b="1" kern="1200">
                <a:solidFill>
                  <a:srgbClr val="FFFFFF"/>
                </a:solidFill>
                <a:latin typeface="+mj-lt"/>
                <a:ea typeface="+mj-ea"/>
                <a:cs typeface="+mj-cs"/>
              </a:rPr>
              <a:t>What items are predominantly reordered at grocery stores by customers across the United States?”</a:t>
            </a:r>
            <a:endParaRPr lang="en-US" sz="4600" kern="1200">
              <a:solidFill>
                <a:srgbClr val="FFFFFF"/>
              </a:solidFill>
              <a:latin typeface="+mj-lt"/>
              <a:ea typeface="+mj-ea"/>
              <a:cs typeface="+mj-cs"/>
            </a:endParaRPr>
          </a:p>
        </p:txBody>
      </p:sp>
      <p:sp>
        <p:nvSpPr>
          <p:cNvPr id="30" name="sketch line">
            <a:extLst>
              <a:ext uri="{FF2B5EF4-FFF2-40B4-BE49-F238E27FC236}">
                <a16:creationId xmlns:a16="http://schemas.microsoft.com/office/drawing/2014/main" id="{6D080EC2-42B5-4E04-BBF7-F0BC5CB7C9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35665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039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logo&#10;&#10;Description automatically generated">
            <a:extLst>
              <a:ext uri="{FF2B5EF4-FFF2-40B4-BE49-F238E27FC236}">
                <a16:creationId xmlns:a16="http://schemas.microsoft.com/office/drawing/2014/main" id="{B6DC2597-4B99-E141-A4E8-579B447AE348}"/>
              </a:ext>
            </a:extLst>
          </p:cNvPr>
          <p:cNvPicPr>
            <a:picLocks noChangeAspect="1"/>
          </p:cNvPicPr>
          <p:nvPr/>
        </p:nvPicPr>
        <p:blipFill>
          <a:blip r:embed="rId3"/>
          <a:stretch>
            <a:fillRect/>
          </a:stretch>
        </p:blipFill>
        <p:spPr>
          <a:xfrm>
            <a:off x="1029472" y="228600"/>
            <a:ext cx="10056856" cy="4953000"/>
          </a:xfrm>
          <a:prstGeom prst="rect">
            <a:avLst/>
          </a:prstGeom>
        </p:spPr>
      </p:pic>
    </p:spTree>
    <p:extLst>
      <p:ext uri="{BB962C8B-B14F-4D97-AF65-F5344CB8AC3E}">
        <p14:creationId xmlns:p14="http://schemas.microsoft.com/office/powerpoint/2010/main" val="1270150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oup 10">
            <a:extLst>
              <a:ext uri="{FF2B5EF4-FFF2-40B4-BE49-F238E27FC236}">
                <a16:creationId xmlns:a16="http://schemas.microsoft.com/office/drawing/2014/main" id="{3627C329-D8FE-2240-ACDD-12BC2A297073}"/>
              </a:ext>
            </a:extLst>
          </p:cNvPr>
          <p:cNvGrpSpPr/>
          <p:nvPr/>
        </p:nvGrpSpPr>
        <p:grpSpPr>
          <a:xfrm>
            <a:off x="1833628" y="658306"/>
            <a:ext cx="3124200" cy="2239985"/>
            <a:chOff x="2107692" y="2174789"/>
            <a:chExt cx="3124200" cy="2239985"/>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745A5B2B-8950-8645-A232-22FB2EF82DFB}"/>
                </a:ext>
              </a:extLst>
            </p:cNvPr>
            <p:cNvPicPr>
              <a:picLocks noChangeAspect="1"/>
            </p:cNvPicPr>
            <p:nvPr/>
          </p:nvPicPr>
          <p:blipFill rotWithShape="1">
            <a:blip r:embed="rId3"/>
            <a:srcRect t="-277"/>
            <a:stretch/>
          </p:blipFill>
          <p:spPr>
            <a:xfrm>
              <a:off x="2107692" y="2364410"/>
              <a:ext cx="3124200" cy="2050364"/>
            </a:xfrm>
            <a:prstGeom prst="rect">
              <a:avLst/>
            </a:prstGeom>
          </p:spPr>
        </p:pic>
        <p:sp>
          <p:nvSpPr>
            <p:cNvPr id="7" name="Rectangle 6">
              <a:extLst>
                <a:ext uri="{FF2B5EF4-FFF2-40B4-BE49-F238E27FC236}">
                  <a16:creationId xmlns:a16="http://schemas.microsoft.com/office/drawing/2014/main" id="{5FCAEA6D-1B25-2649-B4BC-C0DB216926B1}"/>
                </a:ext>
              </a:extLst>
            </p:cNvPr>
            <p:cNvSpPr/>
            <p:nvPr/>
          </p:nvSpPr>
          <p:spPr>
            <a:xfrm>
              <a:off x="3406016" y="2174789"/>
              <a:ext cx="275968" cy="226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descr="Graphical user interface, text, application, chat or text message&#10;&#10;Description automatically generated">
            <a:extLst>
              <a:ext uri="{FF2B5EF4-FFF2-40B4-BE49-F238E27FC236}">
                <a16:creationId xmlns:a16="http://schemas.microsoft.com/office/drawing/2014/main" id="{DA99E0A9-BAA1-FD42-B35E-834EFC1DE786}"/>
              </a:ext>
            </a:extLst>
          </p:cNvPr>
          <p:cNvPicPr>
            <a:picLocks noChangeAspect="1"/>
          </p:cNvPicPr>
          <p:nvPr/>
        </p:nvPicPr>
        <p:blipFill rotWithShape="1">
          <a:blip r:embed="rId4"/>
          <a:srcRect l="36897" r="35972"/>
          <a:stretch/>
        </p:blipFill>
        <p:spPr>
          <a:xfrm>
            <a:off x="1972312" y="3567113"/>
            <a:ext cx="2997708" cy="1981200"/>
          </a:xfrm>
          <a:prstGeom prst="rect">
            <a:avLst/>
          </a:prstGeom>
        </p:spPr>
      </p:pic>
      <p:pic>
        <p:nvPicPr>
          <p:cNvPr id="19" name="Picture 18" descr="Graphical user interface, text, application, chat or text message&#10;&#10;Description automatically generated">
            <a:extLst>
              <a:ext uri="{FF2B5EF4-FFF2-40B4-BE49-F238E27FC236}">
                <a16:creationId xmlns:a16="http://schemas.microsoft.com/office/drawing/2014/main" id="{A4E09326-5C01-ED41-A757-C6474EBA59B7}"/>
              </a:ext>
            </a:extLst>
          </p:cNvPr>
          <p:cNvPicPr>
            <a:picLocks noChangeAspect="1"/>
          </p:cNvPicPr>
          <p:nvPr/>
        </p:nvPicPr>
        <p:blipFill rotWithShape="1">
          <a:blip r:embed="rId4"/>
          <a:srcRect l="73352"/>
          <a:stretch/>
        </p:blipFill>
        <p:spPr>
          <a:xfrm>
            <a:off x="7226552" y="3567113"/>
            <a:ext cx="2944368" cy="1981200"/>
          </a:xfrm>
          <a:prstGeom prst="rect">
            <a:avLst/>
          </a:prstGeom>
        </p:spPr>
      </p:pic>
      <p:pic>
        <p:nvPicPr>
          <p:cNvPr id="20" name="Picture 19" descr="Graphical user interface, text, application, chat or text message&#10;&#10;Description automatically generated">
            <a:extLst>
              <a:ext uri="{FF2B5EF4-FFF2-40B4-BE49-F238E27FC236}">
                <a16:creationId xmlns:a16="http://schemas.microsoft.com/office/drawing/2014/main" id="{E4A4F38B-1BB6-C241-947D-8DE8EAD188B7}"/>
              </a:ext>
            </a:extLst>
          </p:cNvPr>
          <p:cNvPicPr>
            <a:picLocks noChangeAspect="1"/>
          </p:cNvPicPr>
          <p:nvPr/>
        </p:nvPicPr>
        <p:blipFill rotWithShape="1">
          <a:blip r:embed="rId4"/>
          <a:srcRect r="72869"/>
          <a:stretch/>
        </p:blipFill>
        <p:spPr>
          <a:xfrm>
            <a:off x="7185406" y="884503"/>
            <a:ext cx="2997708" cy="1981200"/>
          </a:xfrm>
          <a:prstGeom prst="rect">
            <a:avLst/>
          </a:prstGeom>
        </p:spPr>
      </p:pic>
    </p:spTree>
    <p:extLst>
      <p:ext uri="{BB962C8B-B14F-4D97-AF65-F5344CB8AC3E}">
        <p14:creationId xmlns:p14="http://schemas.microsoft.com/office/powerpoint/2010/main" val="1976086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796A47AF-E3F5-D94B-90D7-FBB484853272}"/>
              </a:ext>
            </a:extLst>
          </p:cNvPr>
          <p:cNvPicPr/>
          <p:nvPr/>
        </p:nvPicPr>
        <p:blipFill>
          <a:blip r:embed="rId3">
            <a:extLst>
              <a:ext uri="{28A0092B-C50C-407E-A947-70E740481C1C}">
                <a14:useLocalDpi xmlns:a14="http://schemas.microsoft.com/office/drawing/2010/main" val="0"/>
              </a:ext>
            </a:extLst>
          </a:blip>
          <a:stretch>
            <a:fillRect/>
          </a:stretch>
        </p:blipFill>
        <p:spPr>
          <a:xfrm>
            <a:off x="2608643" y="833246"/>
            <a:ext cx="6974713" cy="4543425"/>
          </a:xfrm>
          <a:prstGeom prst="rect">
            <a:avLst/>
          </a:prstGeom>
        </p:spPr>
      </p:pic>
    </p:spTree>
    <p:extLst>
      <p:ext uri="{BB962C8B-B14F-4D97-AF65-F5344CB8AC3E}">
        <p14:creationId xmlns:p14="http://schemas.microsoft.com/office/powerpoint/2010/main" val="419463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Table&#10;&#10;Description automatically generated">
            <a:extLst>
              <a:ext uri="{FF2B5EF4-FFF2-40B4-BE49-F238E27FC236}">
                <a16:creationId xmlns:a16="http://schemas.microsoft.com/office/drawing/2014/main" id="{60DC59CE-CFCF-8D46-8690-A5679D6EB74C}"/>
              </a:ext>
            </a:extLst>
          </p:cNvPr>
          <p:cNvPicPr>
            <a:picLocks noChangeAspect="1"/>
          </p:cNvPicPr>
          <p:nvPr/>
        </p:nvPicPr>
        <p:blipFill>
          <a:blip r:embed="rId3"/>
          <a:stretch>
            <a:fillRect/>
          </a:stretch>
        </p:blipFill>
        <p:spPr>
          <a:xfrm>
            <a:off x="2905382" y="2215238"/>
            <a:ext cx="6381235" cy="3352681"/>
          </a:xfrm>
          <a:prstGeom prst="rect">
            <a:avLst/>
          </a:prstGeom>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BC78D5-E9BC-2745-BE87-02C6BDE7EAC3}"/>
                  </a:ext>
                </a:extLst>
              </p:cNvPr>
              <p:cNvSpPr/>
              <p:nvPr/>
            </p:nvSpPr>
            <p:spPr>
              <a:xfrm>
                <a:off x="2905382" y="638601"/>
                <a:ext cx="6096000" cy="938462"/>
              </a:xfrm>
              <a:prstGeom prst="rect">
                <a:avLst/>
              </a:prstGeom>
            </p:spPr>
            <p:txBody>
              <a:bodyPr>
                <a:spAutoFit/>
              </a:bodyPr>
              <a:lstStyle/>
              <a:p>
                <a:pPr marL="457200"/>
                <a:r>
                  <a:rPr lang="en-US">
                    <a:latin typeface="Times New Roman" panose="02020603050405020304" pitchFamily="18" charset="0"/>
                    <a:ea typeface="Times New Roman" panose="02020603050405020304" pitchFamily="18" charset="0"/>
                  </a:rPr>
                  <a:t>Gini Impurity (Feature’s value) = 1 - </a:t>
                </a:r>
                <a14:m>
                  <m:oMath xmlns:m="http://schemas.openxmlformats.org/officeDocument/2006/math">
                    <m:nary>
                      <m:naryPr>
                        <m:chr m:val="∑"/>
                        <m:limLoc m:val="subSup"/>
                        <m:ctrlPr>
                          <a:rPr lang="en-CA" i="1">
                            <a:latin typeface="Cambria Math" panose="02040503050406030204" pitchFamily="18" charset="0"/>
                            <a:ea typeface="Times New Roman" panose="02020603050405020304" pitchFamily="18" charset="0"/>
                          </a:rPr>
                        </m:ctrlPr>
                      </m:naryPr>
                      <m:sub>
                        <m:r>
                          <a:rPr lang="en-US" i="1">
                            <a:latin typeface="Cambria Math" panose="02040503050406030204" pitchFamily="18" charset="0"/>
                            <a:ea typeface="Times New Roman" panose="02020603050405020304" pitchFamily="18" charset="0"/>
                          </a:rPr>
                          <m:t>𝑖</m:t>
                        </m:r>
                        <m:r>
                          <a:rPr lang="en-US" i="1">
                            <a:latin typeface="Cambria Math" panose="02040503050406030204" pitchFamily="18" charset="0"/>
                            <a:ea typeface="Times New Roman" panose="02020603050405020304" pitchFamily="18" charset="0"/>
                          </a:rPr>
                          <m:t>=1</m:t>
                        </m:r>
                      </m:sub>
                      <m:sup>
                        <m:r>
                          <a:rPr lang="en-US" i="1">
                            <a:latin typeface="Cambria Math" panose="02040503050406030204" pitchFamily="18" charset="0"/>
                            <a:ea typeface="Times New Roman" panose="02020603050405020304" pitchFamily="18" charset="0"/>
                          </a:rPr>
                          <m:t>𝑁</m:t>
                        </m:r>
                      </m:sup>
                      <m:e>
                        <m:sSup>
                          <m:sSupPr>
                            <m:ctrlPr>
                              <a:rPr lang="en-CA" i="1">
                                <a:latin typeface="Cambria Math" panose="02040503050406030204" pitchFamily="18" charset="0"/>
                                <a:ea typeface="Times New Roman" panose="02020603050405020304" pitchFamily="18" charset="0"/>
                              </a:rPr>
                            </m:ctrlPr>
                          </m:sSupPr>
                          <m:e>
                            <m:r>
                              <a:rPr lang="en-US" i="1">
                                <a:latin typeface="Cambria Math" panose="02040503050406030204" pitchFamily="18" charset="0"/>
                                <a:ea typeface="Times New Roman" panose="02020603050405020304" pitchFamily="18" charset="0"/>
                              </a:rPr>
                              <m:t>(</m:t>
                            </m:r>
                            <m:sSub>
                              <m:sSubPr>
                                <m:ctrlPr>
                                  <a:rPr lang="en-CA"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𝑝</m:t>
                                </m:r>
                              </m:e>
                              <m:sub>
                                <m:r>
                                  <a:rPr lang="en-US" i="1">
                                    <a:latin typeface="Cambria Math" panose="02040503050406030204" pitchFamily="18" charset="0"/>
                                    <a:ea typeface="Times New Roman" panose="02020603050405020304" pitchFamily="18" charset="0"/>
                                  </a:rPr>
                                  <m:t>𝑖</m:t>
                                </m:r>
                              </m:sub>
                            </m:sSub>
                            <m:r>
                              <a:rPr lang="en-US" i="1">
                                <a:latin typeface="Cambria Math" panose="02040503050406030204" pitchFamily="18" charset="0"/>
                                <a:ea typeface="Times New Roman" panose="02020603050405020304" pitchFamily="18" charset="0"/>
                              </a:rPr>
                              <m:t>)</m:t>
                            </m:r>
                          </m:e>
                          <m:sup>
                            <m:r>
                              <a:rPr lang="en-US" i="1">
                                <a:latin typeface="Cambria Math" panose="02040503050406030204" pitchFamily="18" charset="0"/>
                                <a:ea typeface="Times New Roman" panose="02020603050405020304" pitchFamily="18" charset="0"/>
                              </a:rPr>
                              <m:t>2</m:t>
                            </m:r>
                          </m:sup>
                        </m:sSup>
                      </m:e>
                    </m:nary>
                  </m:oMath>
                </a14:m>
                <a:endParaRPr lang="en-CA">
                  <a:latin typeface="Times New Roman" panose="02020603050405020304" pitchFamily="18" charset="0"/>
                  <a:ea typeface="Times New Roman" panose="02020603050405020304" pitchFamily="18" charset="0"/>
                </a:endParaRPr>
              </a:p>
              <a:p>
                <a:pPr marL="457200"/>
                <a:r>
                  <a:rPr lang="en-US">
                    <a:latin typeface="Times New Roman" panose="02020603050405020304" pitchFamily="18" charset="0"/>
                    <a:ea typeface="Times New Roman" panose="02020603050405020304" pitchFamily="18" charset="0"/>
                  </a:rPr>
                  <a:t> </a:t>
                </a:r>
                <a:endParaRPr lang="en-CA">
                  <a:latin typeface="Times New Roman" panose="02020603050405020304" pitchFamily="18" charset="0"/>
                  <a:ea typeface="Times New Roman" panose="02020603050405020304" pitchFamily="18" charset="0"/>
                </a:endParaRPr>
              </a:p>
              <a:p>
                <a:pPr marL="457200"/>
                <a:r>
                  <a:rPr lang="en-US">
                    <a:latin typeface="Times New Roman" panose="02020603050405020304" pitchFamily="18" charset="0"/>
                    <a:ea typeface="Times New Roman" panose="02020603050405020304" pitchFamily="18" charset="0"/>
                  </a:rPr>
                  <a:t>Gini Impurity (Feature) = </a:t>
                </a:r>
                <a14:m>
                  <m:oMath xmlns:m="http://schemas.openxmlformats.org/officeDocument/2006/math">
                    <m:nary>
                      <m:naryPr>
                        <m:chr m:val="∑"/>
                        <m:limLoc m:val="subSup"/>
                        <m:supHide m:val="on"/>
                        <m:ctrlPr>
                          <a:rPr lang="en-CA" i="1">
                            <a:latin typeface="Cambria Math" panose="02040503050406030204" pitchFamily="18" charset="0"/>
                            <a:ea typeface="Times New Roman" panose="02020603050405020304" pitchFamily="18" charset="0"/>
                          </a:rPr>
                        </m:ctrlPr>
                      </m:naryPr>
                      <m:sub>
                        <m:r>
                          <a:rPr lang="en-US" i="1">
                            <a:latin typeface="Cambria Math" panose="02040503050406030204" pitchFamily="18" charset="0"/>
                            <a:ea typeface="Times New Roman" panose="02020603050405020304" pitchFamily="18" charset="0"/>
                          </a:rPr>
                          <m:t>𝑣</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𝑣𝑎𝑙𝑢𝑒</m:t>
                        </m:r>
                      </m:sub>
                      <m:sup/>
                      <m:e>
                        <m:sSub>
                          <m:sSubPr>
                            <m:ctrlPr>
                              <a:rPr lang="en-CA" i="1">
                                <a:latin typeface="Cambria Math" panose="02040503050406030204" pitchFamily="18" charset="0"/>
                                <a:ea typeface="Times New Roman" panose="02020603050405020304" pitchFamily="18" charset="0"/>
                              </a:rPr>
                            </m:ctrlPr>
                          </m:sSubPr>
                          <m:e>
                            <m:r>
                              <a:rPr lang="en-US" i="1">
                                <a:latin typeface="Cambria Math" panose="02040503050406030204" pitchFamily="18" charset="0"/>
                                <a:ea typeface="Times New Roman" panose="02020603050405020304" pitchFamily="18" charset="0"/>
                              </a:rPr>
                              <m:t>𝑃</m:t>
                            </m:r>
                          </m:e>
                          <m:sub>
                            <m:r>
                              <a:rPr lang="en-US" i="1">
                                <a:latin typeface="Cambria Math" panose="02040503050406030204" pitchFamily="18" charset="0"/>
                                <a:ea typeface="Times New Roman" panose="02020603050405020304" pitchFamily="18" charset="0"/>
                              </a:rPr>
                              <m:t>𝑣</m:t>
                            </m:r>
                          </m:sub>
                        </m:sSub>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𝐺𝐼</m:t>
                        </m:r>
                        <m:r>
                          <a:rPr lang="en-US" i="1">
                            <a:latin typeface="Cambria Math" panose="02040503050406030204" pitchFamily="18" charset="0"/>
                            <a:ea typeface="Times New Roman" panose="02020603050405020304" pitchFamily="18" charset="0"/>
                          </a:rPr>
                          <m:t>(</m:t>
                        </m:r>
                        <m:r>
                          <a:rPr lang="en-US" i="1">
                            <a:latin typeface="Cambria Math" panose="02040503050406030204" pitchFamily="18" charset="0"/>
                            <a:ea typeface="Times New Roman" panose="02020603050405020304" pitchFamily="18" charset="0"/>
                          </a:rPr>
                          <m:t>𝑣</m:t>
                        </m:r>
                        <m:r>
                          <a:rPr lang="en-US" i="1">
                            <a:latin typeface="Cambria Math" panose="02040503050406030204" pitchFamily="18" charset="0"/>
                            <a:ea typeface="Times New Roman" panose="02020603050405020304" pitchFamily="18" charset="0"/>
                          </a:rPr>
                          <m:t>)</m:t>
                        </m:r>
                      </m:e>
                    </m:nary>
                  </m:oMath>
                </a14:m>
                <a:endParaRPr lang="en-CA">
                  <a:latin typeface="Times New Roman" panose="02020603050405020304" pitchFamily="18" charset="0"/>
                  <a:ea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2BBC78D5-E9BC-2745-BE87-02C6BDE7EAC3}"/>
                  </a:ext>
                </a:extLst>
              </p:cNvPr>
              <p:cNvSpPr>
                <a:spLocks noRot="1" noChangeAspect="1" noMove="1" noResize="1" noEditPoints="1" noAdjustHandles="1" noChangeArrowheads="1" noChangeShapeType="1" noTextEdit="1"/>
              </p:cNvSpPr>
              <p:nvPr/>
            </p:nvSpPr>
            <p:spPr>
              <a:xfrm>
                <a:off x="2905382" y="638601"/>
                <a:ext cx="6096000" cy="938462"/>
              </a:xfrm>
              <a:prstGeom prst="rect">
                <a:avLst/>
              </a:prstGeom>
              <a:blipFill>
                <a:blip r:embed="rId4"/>
                <a:stretch>
                  <a:fillRect t="-45455" b="-72727"/>
                </a:stretch>
              </a:blipFill>
            </p:spPr>
            <p:txBody>
              <a:bodyPr/>
              <a:lstStyle/>
              <a:p>
                <a:r>
                  <a:rPr lang="en-US">
                    <a:noFill/>
                  </a:rPr>
                  <a:t> </a:t>
                </a:r>
              </a:p>
            </p:txBody>
          </p:sp>
        </mc:Fallback>
      </mc:AlternateContent>
    </p:spTree>
    <p:extLst>
      <p:ext uri="{BB962C8B-B14F-4D97-AF65-F5344CB8AC3E}">
        <p14:creationId xmlns:p14="http://schemas.microsoft.com/office/powerpoint/2010/main" val="331993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2D2B266D-3625-4584-A5C3-7D3F672CF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C463B99A-73EE-4FBB-B7C4-F9F9BCC25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2">
            <a:extLst>
              <a:ext uri="{FF2B5EF4-FFF2-40B4-BE49-F238E27FC236}">
                <a16:creationId xmlns:a16="http://schemas.microsoft.com/office/drawing/2014/main" id="{A5D2A5D1-BA0D-47D3-B051-DA7743C46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219825"/>
          </a:xfrm>
          <a:custGeom>
            <a:avLst/>
            <a:gdLst>
              <a:gd name="connsiteX0" fmla="*/ 6789701 w 12192000"/>
              <a:gd name="connsiteY0" fmla="*/ 6151588 h 6219825"/>
              <a:gd name="connsiteX1" fmla="*/ 6788702 w 12192000"/>
              <a:gd name="connsiteY1" fmla="*/ 6151666 h 6219825"/>
              <a:gd name="connsiteX2" fmla="*/ 6788476 w 12192000"/>
              <a:gd name="connsiteY2" fmla="*/ 6152200 h 6219825"/>
              <a:gd name="connsiteX3" fmla="*/ 9834 w 12192000"/>
              <a:gd name="connsiteY3" fmla="*/ 0 h 6219825"/>
              <a:gd name="connsiteX4" fmla="*/ 12357 w 12192000"/>
              <a:gd name="connsiteY4" fmla="*/ 1 h 6219825"/>
              <a:gd name="connsiteX5" fmla="*/ 12192000 w 12192000"/>
              <a:gd name="connsiteY5" fmla="*/ 1 h 6219825"/>
              <a:gd name="connsiteX6" fmla="*/ 12192000 w 12192000"/>
              <a:gd name="connsiteY6" fmla="*/ 5105401 h 6219825"/>
              <a:gd name="connsiteX7" fmla="*/ 12191716 w 12192000"/>
              <a:gd name="connsiteY7" fmla="*/ 5105401 h 6219825"/>
              <a:gd name="connsiteX8" fmla="*/ 12192000 w 12192000"/>
              <a:gd name="connsiteY8" fmla="*/ 5256977 h 6219825"/>
              <a:gd name="connsiteX9" fmla="*/ 12061096 w 12192000"/>
              <a:gd name="connsiteY9" fmla="*/ 5296034 h 6219825"/>
              <a:gd name="connsiteX10" fmla="*/ 11676800 w 12192000"/>
              <a:gd name="connsiteY10" fmla="*/ 5399652 h 6219825"/>
              <a:gd name="connsiteX11" fmla="*/ 10425355 w 12192000"/>
              <a:gd name="connsiteY11" fmla="*/ 5683310 h 6219825"/>
              <a:gd name="connsiteX12" fmla="*/ 9424022 w 12192000"/>
              <a:gd name="connsiteY12" fmla="*/ 5858546 h 6219825"/>
              <a:gd name="connsiteX13" fmla="*/ 8458419 w 12192000"/>
              <a:gd name="connsiteY13" fmla="*/ 5992303 h 6219825"/>
              <a:gd name="connsiteX14" fmla="*/ 7715970 w 12192000"/>
              <a:gd name="connsiteY14" fmla="*/ 6072283 h 6219825"/>
              <a:gd name="connsiteX15" fmla="*/ 6951716 w 12192000"/>
              <a:gd name="connsiteY15" fmla="*/ 6138091 h 6219825"/>
              <a:gd name="connsiteX16" fmla="*/ 6936303 w 12192000"/>
              <a:gd name="connsiteY16" fmla="*/ 6140163 h 6219825"/>
              <a:gd name="connsiteX17" fmla="*/ 6790448 w 12192000"/>
              <a:gd name="connsiteY17" fmla="*/ 6151529 h 6219825"/>
              <a:gd name="connsiteX18" fmla="*/ 6799941 w 12192000"/>
              <a:gd name="connsiteY18" fmla="*/ 6153349 h 6219825"/>
              <a:gd name="connsiteX19" fmla="*/ 6835432 w 12192000"/>
              <a:gd name="connsiteY19" fmla="*/ 6151642 h 6219825"/>
              <a:gd name="connsiteX20" fmla="*/ 6884003 w 12192000"/>
              <a:gd name="connsiteY20" fmla="*/ 6148662 h 6219825"/>
              <a:gd name="connsiteX21" fmla="*/ 7578771 w 12192000"/>
              <a:gd name="connsiteY21" fmla="*/ 6116122 h 6219825"/>
              <a:gd name="connsiteX22" fmla="*/ 8623845 w 12192000"/>
              <a:gd name="connsiteY22" fmla="*/ 6029188 h 6219825"/>
              <a:gd name="connsiteX23" fmla="*/ 9479970 w 12192000"/>
              <a:gd name="connsiteY23" fmla="*/ 5925239 h 6219825"/>
              <a:gd name="connsiteX24" fmla="*/ 10629308 w 12192000"/>
              <a:gd name="connsiteY24" fmla="*/ 5731000 h 6219825"/>
              <a:gd name="connsiteX25" fmla="*/ 11998498 w 12192000"/>
              <a:gd name="connsiteY25" fmla="*/ 5404869 h 6219825"/>
              <a:gd name="connsiteX26" fmla="*/ 12192000 w 12192000"/>
              <a:gd name="connsiteY26" fmla="*/ 5347846 h 6219825"/>
              <a:gd name="connsiteX27" fmla="*/ 12192000 w 12192000"/>
              <a:gd name="connsiteY27" fmla="*/ 5402606 h 6219825"/>
              <a:gd name="connsiteX28" fmla="*/ 11829257 w 12192000"/>
              <a:gd name="connsiteY28" fmla="*/ 5507950 h 6219825"/>
              <a:gd name="connsiteX29" fmla="*/ 10939183 w 12192000"/>
              <a:gd name="connsiteY29" fmla="*/ 5722555 h 6219825"/>
              <a:gd name="connsiteX30" fmla="*/ 9985530 w 12192000"/>
              <a:gd name="connsiteY30" fmla="*/ 5902635 h 6219825"/>
              <a:gd name="connsiteX31" fmla="*/ 9186882 w 12192000"/>
              <a:gd name="connsiteY31" fmla="*/ 6018631 h 6219825"/>
              <a:gd name="connsiteX32" fmla="*/ 8578198 w 12192000"/>
              <a:gd name="connsiteY32" fmla="*/ 6088179 h 6219825"/>
              <a:gd name="connsiteX33" fmla="*/ 7864358 w 12192000"/>
              <a:gd name="connsiteY33" fmla="*/ 6149656 h 6219825"/>
              <a:gd name="connsiteX34" fmla="*/ 6935502 w 12192000"/>
              <a:gd name="connsiteY34" fmla="*/ 6201071 h 6219825"/>
              <a:gd name="connsiteX35" fmla="*/ 6477750 w 12192000"/>
              <a:gd name="connsiteY35" fmla="*/ 6214980 h 6219825"/>
              <a:gd name="connsiteX36" fmla="*/ 6362294 w 12192000"/>
              <a:gd name="connsiteY36" fmla="*/ 6219825 h 6219825"/>
              <a:gd name="connsiteX37" fmla="*/ 6057129 w 12192000"/>
              <a:gd name="connsiteY37" fmla="*/ 6219825 h 6219825"/>
              <a:gd name="connsiteX38" fmla="*/ 5977784 w 12192000"/>
              <a:gd name="connsiteY38" fmla="*/ 6215229 h 6219825"/>
              <a:gd name="connsiteX39" fmla="*/ 5265087 w 12192000"/>
              <a:gd name="connsiteY39" fmla="*/ 6178965 h 6219825"/>
              <a:gd name="connsiteX40" fmla="*/ 4346277 w 12192000"/>
              <a:gd name="connsiteY40" fmla="*/ 6116869 h 6219825"/>
              <a:gd name="connsiteX41" fmla="*/ 3373045 w 12192000"/>
              <a:gd name="connsiteY41" fmla="*/ 6018259 h 6219825"/>
              <a:gd name="connsiteX42" fmla="*/ 2362173 w 12192000"/>
              <a:gd name="connsiteY42" fmla="*/ 5899282 h 6219825"/>
              <a:gd name="connsiteX43" fmla="*/ 1233178 w 12192000"/>
              <a:gd name="connsiteY43" fmla="*/ 5726033 h 6219825"/>
              <a:gd name="connsiteX44" fmla="*/ 68500 w 12192000"/>
              <a:gd name="connsiteY44" fmla="*/ 5486226 h 6219825"/>
              <a:gd name="connsiteX45" fmla="*/ 0 w 12192000"/>
              <a:gd name="connsiteY45" fmla="*/ 5468863 h 6219825"/>
              <a:gd name="connsiteX46" fmla="*/ 0 w 12192000"/>
              <a:gd name="connsiteY46" fmla="*/ 5412351 h 6219825"/>
              <a:gd name="connsiteX47" fmla="*/ 72441 w 12192000"/>
              <a:gd name="connsiteY47" fmla="*/ 5431135 h 6219825"/>
              <a:gd name="connsiteX48" fmla="*/ 600716 w 12192000"/>
              <a:gd name="connsiteY48" fmla="*/ 5549555 h 6219825"/>
              <a:gd name="connsiteX49" fmla="*/ 1769512 w 12192000"/>
              <a:gd name="connsiteY49" fmla="*/ 5759811 h 6219825"/>
              <a:gd name="connsiteX50" fmla="*/ 2613554 w 12192000"/>
              <a:gd name="connsiteY50" fmla="*/ 5876802 h 6219825"/>
              <a:gd name="connsiteX51" fmla="*/ 2581134 w 12192000"/>
              <a:gd name="connsiteY51" fmla="*/ 5866867 h 6219825"/>
              <a:gd name="connsiteX52" fmla="*/ 1112635 w 12192000"/>
              <a:gd name="connsiteY52" fmla="*/ 5534031 h 6219825"/>
              <a:gd name="connsiteX53" fmla="*/ 420412 w 12192000"/>
              <a:gd name="connsiteY53" fmla="*/ 5334514 h 6219825"/>
              <a:gd name="connsiteX54" fmla="*/ 0 w 12192000"/>
              <a:gd name="connsiteY54" fmla="*/ 5195539 h 6219825"/>
              <a:gd name="connsiteX55" fmla="*/ 60 w 12192000"/>
              <a:gd name="connsiteY55" fmla="*/ 5105401 h 6219825"/>
              <a:gd name="connsiteX56" fmla="*/ 0 w 12192000"/>
              <a:gd name="connsiteY56" fmla="*/ 5105401 h 6219825"/>
              <a:gd name="connsiteX57" fmla="*/ 0 w 12192000"/>
              <a:gd name="connsiteY57" fmla="*/ 1 h 6219825"/>
              <a:gd name="connsiteX58" fmla="*/ 9834 w 12192000"/>
              <a:gd name="connsiteY58" fmla="*/ 1 h 6219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2192000" h="6219825">
                <a:moveTo>
                  <a:pt x="6789701" y="6151588"/>
                </a:moveTo>
                <a:lnTo>
                  <a:pt x="6788702" y="6151666"/>
                </a:lnTo>
                <a:cubicBezTo>
                  <a:pt x="6788627" y="6151844"/>
                  <a:pt x="6788551" y="6152022"/>
                  <a:pt x="6788476" y="6152200"/>
                </a:cubicBezTo>
                <a:close/>
                <a:moveTo>
                  <a:pt x="9834" y="0"/>
                </a:moveTo>
                <a:lnTo>
                  <a:pt x="12357" y="1"/>
                </a:lnTo>
                <a:lnTo>
                  <a:pt x="12192000" y="1"/>
                </a:lnTo>
                <a:lnTo>
                  <a:pt x="12192000" y="5105401"/>
                </a:lnTo>
                <a:lnTo>
                  <a:pt x="12191716" y="5105401"/>
                </a:lnTo>
                <a:lnTo>
                  <a:pt x="12192000" y="5256977"/>
                </a:lnTo>
                <a:lnTo>
                  <a:pt x="12061096" y="5296034"/>
                </a:lnTo>
                <a:cubicBezTo>
                  <a:pt x="11933500" y="5332263"/>
                  <a:pt x="11805390" y="5366806"/>
                  <a:pt x="11676800" y="5399652"/>
                </a:cubicBezTo>
                <a:cubicBezTo>
                  <a:pt x="11262789" y="5507204"/>
                  <a:pt x="10845343" y="5600846"/>
                  <a:pt x="10425355" y="5683310"/>
                </a:cubicBezTo>
                <a:cubicBezTo>
                  <a:pt x="10092810" y="5748549"/>
                  <a:pt x="9759033" y="5806970"/>
                  <a:pt x="9424022" y="5858546"/>
                </a:cubicBezTo>
                <a:cubicBezTo>
                  <a:pt x="9102997" y="5908224"/>
                  <a:pt x="8781133" y="5952809"/>
                  <a:pt x="8458419" y="5992303"/>
                </a:cubicBezTo>
                <a:cubicBezTo>
                  <a:pt x="8211360" y="6022481"/>
                  <a:pt x="7963792" y="6048065"/>
                  <a:pt x="7715970" y="6072283"/>
                </a:cubicBezTo>
                <a:lnTo>
                  <a:pt x="6951716" y="6138091"/>
                </a:lnTo>
                <a:lnTo>
                  <a:pt x="6936303" y="6140163"/>
                </a:lnTo>
                <a:lnTo>
                  <a:pt x="6790448" y="6151529"/>
                </a:lnTo>
                <a:lnTo>
                  <a:pt x="6799941" y="6153349"/>
                </a:lnTo>
                <a:cubicBezTo>
                  <a:pt x="6811623" y="6153816"/>
                  <a:pt x="6823734" y="6151642"/>
                  <a:pt x="6835432" y="6151642"/>
                </a:cubicBezTo>
                <a:cubicBezTo>
                  <a:pt x="6851580" y="6151642"/>
                  <a:pt x="6867729" y="6149034"/>
                  <a:pt x="6884003" y="6148662"/>
                </a:cubicBezTo>
                <a:cubicBezTo>
                  <a:pt x="7115805" y="6143198"/>
                  <a:pt x="7347351" y="6131026"/>
                  <a:pt x="7578771" y="6116122"/>
                </a:cubicBezTo>
                <a:cubicBezTo>
                  <a:pt x="7927552" y="6093644"/>
                  <a:pt x="8276080" y="6065453"/>
                  <a:pt x="8623845" y="6029188"/>
                </a:cubicBezTo>
                <a:cubicBezTo>
                  <a:pt x="8909939" y="5999878"/>
                  <a:pt x="9195310" y="5965228"/>
                  <a:pt x="9479970" y="5925239"/>
                </a:cubicBezTo>
                <a:cubicBezTo>
                  <a:pt x="9864901" y="5870842"/>
                  <a:pt x="10248014" y="5806101"/>
                  <a:pt x="10629308" y="5731000"/>
                </a:cubicBezTo>
                <a:cubicBezTo>
                  <a:pt x="11090114" y="5639842"/>
                  <a:pt x="11546975" y="5532291"/>
                  <a:pt x="11998498" y="5404869"/>
                </a:cubicBezTo>
                <a:lnTo>
                  <a:pt x="12192000" y="5347846"/>
                </a:lnTo>
                <a:lnTo>
                  <a:pt x="12192000" y="5402606"/>
                </a:lnTo>
                <a:lnTo>
                  <a:pt x="11829257" y="5507950"/>
                </a:lnTo>
                <a:cubicBezTo>
                  <a:pt x="11534769" y="5587680"/>
                  <a:pt x="11238120" y="5658596"/>
                  <a:pt x="10939183" y="5722555"/>
                </a:cubicBezTo>
                <a:cubicBezTo>
                  <a:pt x="10622824" y="5790365"/>
                  <a:pt x="10304941" y="5850387"/>
                  <a:pt x="9985530" y="5902635"/>
                </a:cubicBezTo>
                <a:cubicBezTo>
                  <a:pt x="9720036" y="5946102"/>
                  <a:pt x="9453814" y="5984764"/>
                  <a:pt x="9186882" y="6018631"/>
                </a:cubicBezTo>
                <a:cubicBezTo>
                  <a:pt x="8984197" y="6044216"/>
                  <a:pt x="8781514" y="6068309"/>
                  <a:pt x="8578198" y="6088179"/>
                </a:cubicBezTo>
                <a:lnTo>
                  <a:pt x="7864358" y="6149656"/>
                </a:lnTo>
                <a:cubicBezTo>
                  <a:pt x="7554994" y="6172009"/>
                  <a:pt x="7245502" y="6189895"/>
                  <a:pt x="6935502" y="6201071"/>
                </a:cubicBezTo>
                <a:lnTo>
                  <a:pt x="6477750" y="6214980"/>
                </a:lnTo>
                <a:cubicBezTo>
                  <a:pt x="6439195" y="6212895"/>
                  <a:pt x="6400529" y="6214521"/>
                  <a:pt x="6362294" y="6219825"/>
                </a:cubicBezTo>
                <a:lnTo>
                  <a:pt x="6057129" y="6219825"/>
                </a:lnTo>
                <a:lnTo>
                  <a:pt x="5977784" y="6215229"/>
                </a:lnTo>
                <a:lnTo>
                  <a:pt x="5265087" y="6178965"/>
                </a:lnTo>
                <a:cubicBezTo>
                  <a:pt x="4958267" y="6166544"/>
                  <a:pt x="4651826" y="6146055"/>
                  <a:pt x="4346277" y="6116869"/>
                </a:cubicBezTo>
                <a:lnTo>
                  <a:pt x="3373045" y="6018259"/>
                </a:lnTo>
                <a:cubicBezTo>
                  <a:pt x="3035412" y="5983982"/>
                  <a:pt x="2698456" y="5944327"/>
                  <a:pt x="2362173" y="5899282"/>
                </a:cubicBezTo>
                <a:cubicBezTo>
                  <a:pt x="1984692" y="5849108"/>
                  <a:pt x="1608364" y="5791358"/>
                  <a:pt x="1233178" y="5726033"/>
                </a:cubicBezTo>
                <a:cubicBezTo>
                  <a:pt x="842181" y="5657291"/>
                  <a:pt x="453758" y="5578770"/>
                  <a:pt x="68500" y="5486226"/>
                </a:cubicBezTo>
                <a:lnTo>
                  <a:pt x="0" y="5468863"/>
                </a:lnTo>
                <a:lnTo>
                  <a:pt x="0" y="5412351"/>
                </a:lnTo>
                <a:lnTo>
                  <a:pt x="72441" y="5431135"/>
                </a:lnTo>
                <a:cubicBezTo>
                  <a:pt x="247961" y="5473331"/>
                  <a:pt x="424164" y="5512608"/>
                  <a:pt x="600716" y="5549555"/>
                </a:cubicBezTo>
                <a:cubicBezTo>
                  <a:pt x="988279" y="5630403"/>
                  <a:pt x="1378133" y="5699330"/>
                  <a:pt x="1769512" y="5759811"/>
                </a:cubicBezTo>
                <a:cubicBezTo>
                  <a:pt x="2052426" y="5803406"/>
                  <a:pt x="2335725" y="5843519"/>
                  <a:pt x="2613554" y="5876802"/>
                </a:cubicBezTo>
                <a:cubicBezTo>
                  <a:pt x="2605544" y="5879410"/>
                  <a:pt x="2594611" y="5869350"/>
                  <a:pt x="2581134" y="5866867"/>
                </a:cubicBezTo>
                <a:cubicBezTo>
                  <a:pt x="2087178" y="5774877"/>
                  <a:pt x="1597684" y="5663937"/>
                  <a:pt x="1112635" y="5534031"/>
                </a:cubicBezTo>
                <a:cubicBezTo>
                  <a:pt x="880453" y="5471934"/>
                  <a:pt x="649713" y="5405428"/>
                  <a:pt x="420412" y="5334514"/>
                </a:cubicBezTo>
                <a:lnTo>
                  <a:pt x="0" y="5195539"/>
                </a:lnTo>
                <a:lnTo>
                  <a:pt x="60" y="5105401"/>
                </a:lnTo>
                <a:lnTo>
                  <a:pt x="0" y="5105401"/>
                </a:lnTo>
                <a:lnTo>
                  <a:pt x="0" y="1"/>
                </a:lnTo>
                <a:lnTo>
                  <a:pt x="9834"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Table&#10;&#10;Description automatically generated">
            <a:extLst>
              <a:ext uri="{FF2B5EF4-FFF2-40B4-BE49-F238E27FC236}">
                <a16:creationId xmlns:a16="http://schemas.microsoft.com/office/drawing/2014/main" id="{60DC59CE-CFCF-8D46-8690-A5679D6EB74C}"/>
              </a:ext>
            </a:extLst>
          </p:cNvPr>
          <p:cNvPicPr>
            <a:picLocks noChangeAspect="1"/>
          </p:cNvPicPr>
          <p:nvPr/>
        </p:nvPicPr>
        <p:blipFill>
          <a:blip r:embed="rId3"/>
          <a:stretch>
            <a:fillRect/>
          </a:stretch>
        </p:blipFill>
        <p:spPr>
          <a:xfrm>
            <a:off x="6274635" y="3094612"/>
            <a:ext cx="4702432" cy="2470643"/>
          </a:xfrm>
          <a:prstGeom prst="rect">
            <a:avLst/>
          </a:prstGeom>
        </p:spPr>
      </p:pic>
      <p:pic>
        <p:nvPicPr>
          <p:cNvPr id="4" name="Picture 3" descr="Table&#10;&#10;Description automatically generated">
            <a:extLst>
              <a:ext uri="{FF2B5EF4-FFF2-40B4-BE49-F238E27FC236}">
                <a16:creationId xmlns:a16="http://schemas.microsoft.com/office/drawing/2014/main" id="{005820D4-4EB9-9E44-B0F2-3F38D58F5666}"/>
              </a:ext>
            </a:extLst>
          </p:cNvPr>
          <p:cNvPicPr>
            <a:picLocks noChangeAspect="1"/>
          </p:cNvPicPr>
          <p:nvPr/>
        </p:nvPicPr>
        <p:blipFill>
          <a:blip r:embed="rId4"/>
          <a:stretch>
            <a:fillRect/>
          </a:stretch>
        </p:blipFill>
        <p:spPr>
          <a:xfrm>
            <a:off x="533317" y="3140563"/>
            <a:ext cx="4702432" cy="2424692"/>
          </a:xfrm>
          <a:prstGeom prst="rect">
            <a:avLst/>
          </a:prstGeom>
        </p:spPr>
      </p:pic>
      <p:pic>
        <p:nvPicPr>
          <p:cNvPr id="7" name="Picture 6" descr="Table&#10;&#10;Description automatically generated">
            <a:extLst>
              <a:ext uri="{FF2B5EF4-FFF2-40B4-BE49-F238E27FC236}">
                <a16:creationId xmlns:a16="http://schemas.microsoft.com/office/drawing/2014/main" id="{9FA49DBC-0CC5-4A46-A6F1-CD71BC043AC8}"/>
              </a:ext>
            </a:extLst>
          </p:cNvPr>
          <p:cNvPicPr>
            <a:picLocks noChangeAspect="1"/>
          </p:cNvPicPr>
          <p:nvPr/>
        </p:nvPicPr>
        <p:blipFill>
          <a:blip r:embed="rId5"/>
          <a:stretch>
            <a:fillRect/>
          </a:stretch>
        </p:blipFill>
        <p:spPr>
          <a:xfrm>
            <a:off x="6297827" y="234251"/>
            <a:ext cx="5590632" cy="2632516"/>
          </a:xfrm>
          <a:prstGeom prst="rect">
            <a:avLst/>
          </a:prstGeom>
        </p:spPr>
      </p:pic>
      <p:pic>
        <p:nvPicPr>
          <p:cNvPr id="3" name="Picture 2" descr="Table&#10;&#10;Description automatically generated">
            <a:extLst>
              <a:ext uri="{FF2B5EF4-FFF2-40B4-BE49-F238E27FC236}">
                <a16:creationId xmlns:a16="http://schemas.microsoft.com/office/drawing/2014/main" id="{3573C626-EC46-5F47-B755-8FF3E20E3CE3}"/>
              </a:ext>
            </a:extLst>
          </p:cNvPr>
          <p:cNvPicPr>
            <a:picLocks noChangeAspect="1"/>
          </p:cNvPicPr>
          <p:nvPr/>
        </p:nvPicPr>
        <p:blipFill>
          <a:blip r:embed="rId6"/>
          <a:stretch>
            <a:fillRect/>
          </a:stretch>
        </p:blipFill>
        <p:spPr>
          <a:xfrm>
            <a:off x="533317" y="254024"/>
            <a:ext cx="5299579" cy="2632516"/>
          </a:xfrm>
          <a:prstGeom prst="rect">
            <a:avLst/>
          </a:prstGeom>
        </p:spPr>
      </p:pic>
    </p:spTree>
    <p:extLst>
      <p:ext uri="{BB962C8B-B14F-4D97-AF65-F5344CB8AC3E}">
        <p14:creationId xmlns:p14="http://schemas.microsoft.com/office/powerpoint/2010/main" val="106314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1502</Words>
  <Application>Microsoft Macintosh PowerPoint</Application>
  <PresentationFormat>Widescreen</PresentationFormat>
  <Paragraphs>113</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Cambria Math</vt:lpstr>
      <vt:lpstr>Times New Roman</vt:lpstr>
      <vt:lpstr>Office Theme</vt:lpstr>
      <vt:lpstr>Decision Trees</vt:lpstr>
      <vt:lpstr>PowerPoint Presentation</vt:lpstr>
      <vt:lpstr>PowerPoint Presentation</vt:lpstr>
      <vt:lpstr>“What items are predominantly reordered at grocery stores by customers across the United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Decision Trees</dc:title>
  <dc:creator>Carey Guerin-Oliver</dc:creator>
  <cp:lastModifiedBy>Monideep Chakraborti</cp:lastModifiedBy>
  <cp:revision>4</cp:revision>
  <dcterms:created xsi:type="dcterms:W3CDTF">2020-12-16T00:59:48Z</dcterms:created>
  <dcterms:modified xsi:type="dcterms:W3CDTF">2020-12-17T20:15:13Z</dcterms:modified>
</cp:coreProperties>
</file>